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8" r:id="rId3"/>
    <p:sldId id="352" r:id="rId4"/>
    <p:sldId id="337" r:id="rId5"/>
    <p:sldId id="343" r:id="rId6"/>
    <p:sldId id="339" r:id="rId7"/>
    <p:sldId id="338" r:id="rId8"/>
    <p:sldId id="353" r:id="rId9"/>
    <p:sldId id="351" r:id="rId10"/>
    <p:sldId id="316" r:id="rId11"/>
    <p:sldId id="322" r:id="rId12"/>
    <p:sldId id="321" r:id="rId13"/>
    <p:sldId id="355" r:id="rId14"/>
    <p:sldId id="317" r:id="rId15"/>
    <p:sldId id="356" r:id="rId16"/>
    <p:sldId id="324" r:id="rId17"/>
    <p:sldId id="325" r:id="rId18"/>
    <p:sldId id="313" r:id="rId19"/>
    <p:sldId id="357" r:id="rId20"/>
    <p:sldId id="301" r:id="rId21"/>
    <p:sldId id="302" r:id="rId22"/>
    <p:sldId id="303" r:id="rId23"/>
    <p:sldId id="327" r:id="rId24"/>
    <p:sldId id="358" r:id="rId25"/>
    <p:sldId id="359" r:id="rId26"/>
    <p:sldId id="328" r:id="rId27"/>
    <p:sldId id="330" r:id="rId28"/>
    <p:sldId id="340" r:id="rId29"/>
    <p:sldId id="341" r:id="rId30"/>
    <p:sldId id="344" r:id="rId31"/>
    <p:sldId id="348" r:id="rId32"/>
    <p:sldId id="346" r:id="rId33"/>
    <p:sldId id="350" r:id="rId34"/>
    <p:sldId id="362" r:id="rId35"/>
    <p:sldId id="363" r:id="rId36"/>
    <p:sldId id="365" r:id="rId37"/>
    <p:sldId id="366" r:id="rId38"/>
  </p:sldIdLst>
  <p:sldSz cx="9144000" cy="5143500" type="screen16x9"/>
  <p:notesSz cx="6858000" cy="9144000"/>
  <p:embeddedFontLst>
    <p:embeddedFont>
      <p:font typeface="함초롬바탕" panose="02030604000101010101" pitchFamily="18" charset="-128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Lato" panose="020F0502020204030203" pitchFamily="34" charset="0"/>
      <p:regular r:id="rId45"/>
      <p:bold r:id="rId46"/>
      <p:italic r:id="rId47"/>
      <p:boldItalic r:id="rId48"/>
    </p:embeddedFont>
    <p:embeddedFont>
      <p:font typeface="Malgun Gothic" panose="020B0503020000020004" pitchFamily="34" charset="-127"/>
      <p:regular r:id="rId49"/>
      <p:bold r:id="rId50"/>
    </p:embeddedFont>
    <p:embeddedFont>
      <p:font typeface="Raleway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학용" initials="김" lastIdx="1" clrIdx="0">
    <p:extLst>
      <p:ext uri="{19B8F6BF-5375-455C-9EA6-DF929625EA0E}">
        <p15:presenceInfo xmlns:p15="http://schemas.microsoft.com/office/powerpoint/2012/main" userId="김학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16" autoAdjust="0"/>
    <p:restoredTop sz="96338" autoAdjust="0"/>
  </p:normalViewPr>
  <p:slideViewPr>
    <p:cSldViewPr snapToGrid="0">
      <p:cViewPr varScale="1">
        <p:scale>
          <a:sx n="168" d="100"/>
          <a:sy n="168" d="100"/>
        </p:scale>
        <p:origin x="112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45aaa7c9d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45aaa7c9d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926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355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777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597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688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149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87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269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831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607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202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922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878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53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178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5670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253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429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869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243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613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098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25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urworldindata.org/" TargetMode="External"/><Relationship Id="rId5" Type="http://schemas.openxmlformats.org/officeDocument/2006/relationships/hyperlink" Target="https://kostat.go.kr/" TargetMode="External"/><Relationship Id="rId4" Type="http://schemas.openxmlformats.org/officeDocument/2006/relationships/hyperlink" Target="https://www.ecdc.europa.eu/e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 idx="4294967295"/>
          </p:nvPr>
        </p:nvSpPr>
        <p:spPr>
          <a:xfrm>
            <a:off x="630400" y="1206849"/>
            <a:ext cx="7662995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altLang="ko-KR" sz="2500" dirty="0"/>
              <a:t>Summary-based Analysis</a:t>
            </a:r>
            <a:br>
              <a:rPr lang="en-US" altLang="ko-KR" sz="2500" dirty="0"/>
            </a:br>
            <a:r>
              <a:rPr lang="en-US" altLang="ko-KR" sz="2500" dirty="0"/>
              <a:t>by Segmented</a:t>
            </a:r>
            <a:r>
              <a:rPr lang="ko-KR" altLang="en-US" sz="2500" dirty="0"/>
              <a:t> </a:t>
            </a:r>
            <a:r>
              <a:rPr lang="en-US" altLang="ko-KR" sz="2500" dirty="0"/>
              <a:t>Growth Curve Model</a:t>
            </a:r>
            <a:endParaRPr lang="ko-KR" altLang="en-US" sz="1800" b="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294967295"/>
          </p:nvPr>
        </p:nvSpPr>
        <p:spPr>
          <a:xfrm>
            <a:off x="559650" y="3961975"/>
            <a:ext cx="47604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박사과정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구태완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석사과정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한결희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이도은</a:t>
            </a:r>
            <a:endParaRPr sz="14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학부과정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고영현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, 김학용,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김태현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정혜원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00" y="2982901"/>
            <a:ext cx="739675" cy="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493875" y="2893650"/>
            <a:ext cx="300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서울대학교</a:t>
            </a:r>
            <a:r>
              <a:rPr lang="en-US" sz="16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박태성</a:t>
            </a:r>
            <a:r>
              <a:rPr lang="en-US" sz="16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교수</a:t>
            </a:r>
            <a:r>
              <a:rPr lang="en-US" sz="20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 b="1"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생물정보통계</a:t>
            </a:r>
            <a:r>
              <a:rPr lang="en-US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연구실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49" y="1249160"/>
            <a:ext cx="4312183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Google Shape;121;p18">
            <a:extLst>
              <a:ext uri="{FF2B5EF4-FFF2-40B4-BE49-F238E27FC236}">
                <a16:creationId xmlns:a16="http://schemas.microsoft.com/office/drawing/2014/main" id="{96B3358A-F0B1-4722-9F0A-5F4C0F47A9B8}"/>
              </a:ext>
            </a:extLst>
          </p:cNvPr>
          <p:cNvSpPr txBox="1"/>
          <p:nvPr/>
        </p:nvSpPr>
        <p:spPr>
          <a:xfrm>
            <a:off x="727650" y="1921569"/>
            <a:ext cx="8005224" cy="110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 이상의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peak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 존재하는 경우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에 따라 각각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growth curve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적합시켜야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하므로 국가별로 코로나 데이터를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별로 구분할 기준이 필요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이를 위해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peak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breakpoint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찾고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 점을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설정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최대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일일확진자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수가 너무 작으면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peak, breakpoint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찾기 어려우므로 최대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일일확진자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수가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이상인 나라에 대해서만 진행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0224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49" y="1249160"/>
            <a:ext cx="6247309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– Algorithm </a:t>
            </a:r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121;p18">
                <a:extLst>
                  <a:ext uri="{FF2B5EF4-FFF2-40B4-BE49-F238E27FC236}">
                    <a16:creationId xmlns:a16="http://schemas.microsoft.com/office/drawing/2014/main" id="{96B3358A-F0B1-4722-9F0A-5F4C0F47A9B8}"/>
                  </a:ext>
                </a:extLst>
              </p:cNvPr>
              <p:cNvSpPr txBox="1"/>
              <p:nvPr/>
            </p:nvSpPr>
            <p:spPr>
              <a:xfrm>
                <a:off x="727649" y="1698695"/>
                <a:ext cx="8005224" cy="1105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 lvl="0" indent="-22860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AutoNum type="arabicParenR"/>
                </a:pP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Local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maximum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으로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peak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를 추정하고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, peak 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사이의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minimum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을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breakpoint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로 설정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.</a:t>
                </a:r>
              </a:p>
              <a:p>
                <a:pPr marL="228600" lvl="0" indent="-22860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AutoNum type="arabicParenR"/>
                </a:pPr>
                <a:endParaRPr lang="en-US" altLang="ko-KR" sz="1200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marL="228600" lvl="0" indent="-22860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AutoNum type="arabicParenR"/>
                </a:pPr>
                <a:endParaRPr lang="en-US" altLang="ko-KR" sz="1200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marL="228600" lvl="0" indent="-22860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AutoNum type="arabicParenR"/>
                </a:pPr>
                <a:r>
                  <a:rPr lang="ko-KR" altLang="en-US" sz="1200" dirty="0" err="1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일일확진자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 데이터를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gaussian kernel smoothing(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Lato"/>
                            <a:sym typeface="Lato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Lato"/>
                            <a:sym typeface="Lato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)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을 이용하여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smooth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한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curve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를 만들고 이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curve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에 대해서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peak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와 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breakpoint</a:t>
                </a:r>
                <a:r>
                  <a:rPr lang="ko-KR" altLang="en-US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를 찾음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.</a:t>
                </a:r>
              </a:p>
            </p:txBody>
          </p:sp>
        </mc:Choice>
        <mc:Fallback xmlns="">
          <p:sp>
            <p:nvSpPr>
              <p:cNvPr id="15" name="Google Shape;121;p18">
                <a:extLst>
                  <a:ext uri="{FF2B5EF4-FFF2-40B4-BE49-F238E27FC236}">
                    <a16:creationId xmlns:a16="http://schemas.microsoft.com/office/drawing/2014/main" id="{96B3358A-F0B1-4722-9F0A-5F4C0F47A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9" y="1698695"/>
                <a:ext cx="8005224" cy="1105166"/>
              </a:xfrm>
              <a:prstGeom prst="rect">
                <a:avLst/>
              </a:prstGeom>
              <a:blipFill>
                <a:blip r:embed="rId3"/>
                <a:stretch>
                  <a:fillRect b="-85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BA9A69BB-FDCA-4FA9-BCE9-520112EF7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410"/>
          <a:stretch/>
        </p:blipFill>
        <p:spPr>
          <a:xfrm>
            <a:off x="2449303" y="2279170"/>
            <a:ext cx="4001116" cy="662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1530C0-0E3C-4DF4-B80D-032929162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2015137" y="3658344"/>
            <a:ext cx="5113726" cy="47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4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72B0B4-407A-4D27-8B87-0661E5E12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788"/>
          <a:stretch/>
        </p:blipFill>
        <p:spPr>
          <a:xfrm>
            <a:off x="929708" y="2014497"/>
            <a:ext cx="3710780" cy="2306161"/>
          </a:xfrm>
          <a:prstGeom prst="rect">
            <a:avLst/>
          </a:prstGeom>
        </p:spPr>
      </p:pic>
      <p:sp>
        <p:nvSpPr>
          <p:cNvPr id="6" name="Google Shape;120;p18">
            <a:extLst>
              <a:ext uri="{FF2B5EF4-FFF2-40B4-BE49-F238E27FC236}">
                <a16:creationId xmlns:a16="http://schemas.microsoft.com/office/drawing/2014/main" id="{12E88171-F265-4136-9E7A-FD47EB33BBFC}"/>
              </a:ext>
            </a:extLst>
          </p:cNvPr>
          <p:cNvSpPr txBox="1">
            <a:spLocks/>
          </p:cNvSpPr>
          <p:nvPr/>
        </p:nvSpPr>
        <p:spPr>
          <a:xfrm>
            <a:off x="727649" y="1249160"/>
            <a:ext cx="6247309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– Algorithm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Google Shape;126;p19">
            <a:extLst>
              <a:ext uri="{FF2B5EF4-FFF2-40B4-BE49-F238E27FC236}">
                <a16:creationId xmlns:a16="http://schemas.microsoft.com/office/drawing/2014/main" id="{6BBEC76B-C5AA-4BB5-9759-02F0D8FF1E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BE6800-18AB-4D97-83B0-A0E6290AB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58"/>
          <a:stretch/>
        </p:blipFill>
        <p:spPr>
          <a:xfrm>
            <a:off x="4508205" y="2174654"/>
            <a:ext cx="3706087" cy="19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05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0;p18">
            <a:extLst>
              <a:ext uri="{FF2B5EF4-FFF2-40B4-BE49-F238E27FC236}">
                <a16:creationId xmlns:a16="http://schemas.microsoft.com/office/drawing/2014/main" id="{12E88171-F265-4136-9E7A-FD47EB33BBFC}"/>
              </a:ext>
            </a:extLst>
          </p:cNvPr>
          <p:cNvSpPr txBox="1">
            <a:spLocks/>
          </p:cNvSpPr>
          <p:nvPr/>
        </p:nvSpPr>
        <p:spPr>
          <a:xfrm>
            <a:off x="727649" y="1249160"/>
            <a:ext cx="6247309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– Algorithm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Google Shape;126;p19">
            <a:extLst>
              <a:ext uri="{FF2B5EF4-FFF2-40B4-BE49-F238E27FC236}">
                <a16:creationId xmlns:a16="http://schemas.microsoft.com/office/drawing/2014/main" id="{6BBEC76B-C5AA-4BB5-9759-02F0D8FF1E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0ADE17-8A72-48CD-AB5E-798CAB268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265" y="2033926"/>
            <a:ext cx="3673470" cy="26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90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225922"/>
            <a:ext cx="405601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344C19-51D8-4458-982E-87867D4A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31" y="1894809"/>
            <a:ext cx="2861490" cy="28614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8B4579-F5F2-44CA-8795-73053BA2E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272" y="1894809"/>
            <a:ext cx="2861490" cy="286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81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225922"/>
            <a:ext cx="405601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</a:t>
            </a:r>
          </a:p>
        </p:txBody>
      </p:sp>
      <p:sp>
        <p:nvSpPr>
          <p:cNvPr id="3" name="Google Shape;121;p18">
            <a:extLst>
              <a:ext uri="{FF2B5EF4-FFF2-40B4-BE49-F238E27FC236}">
                <a16:creationId xmlns:a16="http://schemas.microsoft.com/office/drawing/2014/main" id="{5814D5AF-A83F-40DD-9B36-9162906B3A05}"/>
              </a:ext>
            </a:extLst>
          </p:cNvPr>
          <p:cNvSpPr txBox="1"/>
          <p:nvPr/>
        </p:nvSpPr>
        <p:spPr>
          <a:xfrm>
            <a:off x="727650" y="1931903"/>
            <a:ext cx="6970322" cy="134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분석 대상 국가 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165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개국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(8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 기준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 of breakpoints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wave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수를 계산함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Bertalanffy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Model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은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적합된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국가 수가 나머지 두 모델에 비해 현저히 적어 배제함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315CF70C-0900-4F21-9F96-01111AAE57F1}"/>
              </a:ext>
            </a:extLst>
          </p:cNvPr>
          <p:cNvGraphicFramePr>
            <a:graphicFrameLocks noGrp="1"/>
          </p:cNvGraphicFramePr>
          <p:nvPr/>
        </p:nvGraphicFramePr>
        <p:xfrm>
          <a:off x="2073595" y="3307978"/>
          <a:ext cx="4278432" cy="60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6144">
                  <a:extLst>
                    <a:ext uri="{9D8B030D-6E8A-4147-A177-3AD203B41FA5}">
                      <a16:colId xmlns:a16="http://schemas.microsoft.com/office/drawing/2014/main" val="3992583385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40757003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1488225138"/>
                    </a:ext>
                  </a:extLst>
                </a:gridCol>
              </a:tblGrid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 of segments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482729"/>
                  </a:ext>
                </a:extLst>
              </a:tr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# of country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87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78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03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563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27;p19">
            <a:extLst>
              <a:ext uri="{FF2B5EF4-FFF2-40B4-BE49-F238E27FC236}">
                <a16:creationId xmlns:a16="http://schemas.microsoft.com/office/drawing/2014/main" id="{FEC50C8B-A7C0-4CFB-8804-729F4846FD48}"/>
              </a:ext>
            </a:extLst>
          </p:cNvPr>
          <p:cNvSpPr txBox="1">
            <a:spLocks/>
          </p:cNvSpPr>
          <p:nvPr/>
        </p:nvSpPr>
        <p:spPr>
          <a:xfrm>
            <a:off x="584251" y="2430534"/>
            <a:ext cx="7744585" cy="246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Lato"/>
              <a:buAutoNum type="arabicParenR"/>
            </a:pPr>
            <a:r>
              <a:rPr lang="ko-KR" altLang="en-US" sz="1200" dirty="0"/>
              <a:t>많은 국가의 일일</a:t>
            </a:r>
            <a:r>
              <a:rPr lang="en-US" altLang="ko-KR" sz="1200" dirty="0"/>
              <a:t> </a:t>
            </a:r>
            <a:r>
              <a:rPr lang="ko-KR" altLang="en-US" sz="1200" dirty="0" err="1"/>
              <a:t>확진자</a:t>
            </a:r>
            <a:r>
              <a:rPr lang="ko-KR" altLang="en-US" sz="1200" dirty="0"/>
              <a:t> 데이터에서 </a:t>
            </a:r>
            <a:r>
              <a:rPr lang="ko-KR" altLang="en-US" sz="1200" b="1" dirty="0"/>
              <a:t>일주일 단위의 주기성</a:t>
            </a:r>
            <a:r>
              <a:rPr lang="ko-KR" altLang="en-US" sz="1200" dirty="0"/>
              <a:t>이 관측됨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Lato"/>
              <a:buAutoNum type="arabicParenR"/>
            </a:pPr>
            <a:r>
              <a:rPr lang="ko-KR" altLang="en-US" sz="1200" dirty="0"/>
              <a:t>일일 검사 수가 일주일 단위의 주기성을 갖는 점에 주목하여 일일 검사 수 데이터를 분석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0" indent="0">
              <a:lnSpc>
                <a:spcPct val="150000"/>
              </a:lnSpc>
              <a:spcBef>
                <a:spcPts val="1000"/>
              </a:spcBef>
              <a:buFont typeface="Lato"/>
              <a:buNone/>
            </a:pPr>
            <a:r>
              <a:rPr lang="en-US" altLang="ko-KR" sz="1200" dirty="0"/>
              <a:t>3) ACF</a:t>
            </a:r>
            <a:r>
              <a:rPr lang="ko-KR" altLang="en-US" sz="1200" dirty="0"/>
              <a:t>를 통해 수치적으로 제시하려 했으나 </a:t>
            </a:r>
            <a:r>
              <a:rPr lang="en-US" altLang="ko-KR" sz="1200" dirty="0"/>
              <a:t>trend</a:t>
            </a:r>
            <a:r>
              <a:rPr lang="ko-KR" altLang="en-US" sz="1200" dirty="0"/>
              <a:t> 또한 </a:t>
            </a:r>
            <a:r>
              <a:rPr lang="en-US" altLang="ko-KR" sz="1200" dirty="0"/>
              <a:t>randomness</a:t>
            </a:r>
            <a:r>
              <a:rPr lang="ko-KR" altLang="en-US" sz="1200" dirty="0"/>
              <a:t>를 가지고 있어 분석에 한계가 존재했으나 프랑스</a:t>
            </a:r>
            <a:r>
              <a:rPr lang="en-US" altLang="ko-KR" sz="1200" dirty="0"/>
              <a:t>, </a:t>
            </a:r>
            <a:r>
              <a:rPr lang="ko-KR" altLang="en-US" sz="1200" dirty="0"/>
              <a:t>스페인과 같이 특정 요일마다 급격히 </a:t>
            </a:r>
            <a:r>
              <a:rPr lang="ko-KR" altLang="en-US" sz="1200" dirty="0" err="1"/>
              <a:t>확진자</a:t>
            </a:r>
            <a:r>
              <a:rPr lang="ko-KR" altLang="en-US" sz="1200" dirty="0"/>
              <a:t> 수가 떨어지는 경우에 대해서는 뚜렷한 경향성을 확인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buFont typeface="Lato"/>
              <a:buNone/>
            </a:pPr>
            <a:r>
              <a:rPr lang="en-US" altLang="ko-KR" sz="1200" dirty="0"/>
              <a:t>4) </a:t>
            </a:r>
            <a:r>
              <a:rPr lang="ko-KR" altLang="en-US" sz="1200" dirty="0"/>
              <a:t>따라서 </a:t>
            </a:r>
            <a:r>
              <a:rPr lang="en-US" altLang="ko-KR" sz="1200" dirty="0"/>
              <a:t>7</a:t>
            </a:r>
            <a:r>
              <a:rPr lang="ko-KR" altLang="en-US" sz="1200" dirty="0"/>
              <a:t>일 단위의 주기를 고려해 </a:t>
            </a:r>
            <a:r>
              <a:rPr lang="en-US" altLang="ko-KR" sz="1200" dirty="0"/>
              <a:t>window size</a:t>
            </a:r>
            <a:r>
              <a:rPr lang="ko-KR" altLang="en-US" sz="1200" dirty="0"/>
              <a:t>를 </a:t>
            </a:r>
            <a:r>
              <a:rPr lang="en-US" altLang="ko-KR" sz="1200" dirty="0"/>
              <a:t>7</a:t>
            </a:r>
            <a:r>
              <a:rPr lang="ko-KR" altLang="en-US" sz="1200" dirty="0"/>
              <a:t>로 설정하여 모형 적합 이전에 단순 이동 평균</a:t>
            </a:r>
            <a:r>
              <a:rPr lang="en-US" altLang="ko-KR" sz="1200" dirty="0"/>
              <a:t>(SMA)</a:t>
            </a:r>
            <a:r>
              <a:rPr lang="ko-KR" altLang="en-US" sz="1200" dirty="0"/>
              <a:t>을 사용</a:t>
            </a:r>
            <a:r>
              <a:rPr lang="en-US" altLang="ko-KR" sz="1200" dirty="0"/>
              <a:t>.</a:t>
            </a:r>
            <a:endParaRPr lang="ko-KR" altLang="en-US" sz="1400" dirty="0"/>
          </a:p>
        </p:txBody>
      </p:sp>
      <p:sp>
        <p:nvSpPr>
          <p:cNvPr id="7" name="Google Shape;126;p19">
            <a:extLst>
              <a:ext uri="{FF2B5EF4-FFF2-40B4-BE49-F238E27FC236}">
                <a16:creationId xmlns:a16="http://schemas.microsoft.com/office/drawing/2014/main" id="{68B57522-7C26-4B82-A9E2-07458F915A63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69A6C-90F1-2048-A634-F7832E71E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451"/>
          <a:stretch/>
        </p:blipFill>
        <p:spPr>
          <a:xfrm>
            <a:off x="2350485" y="1895334"/>
            <a:ext cx="2834510" cy="4776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B23340-29EF-CC46-8B3B-58E1EE059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828" y="1895334"/>
            <a:ext cx="1189333" cy="535200"/>
          </a:xfrm>
          <a:prstGeom prst="rect">
            <a:avLst/>
          </a:prstGeom>
        </p:spPr>
      </p:pic>
      <p:sp>
        <p:nvSpPr>
          <p:cNvPr id="10" name="Google Shape;126;p19">
            <a:extLst>
              <a:ext uri="{FF2B5EF4-FFF2-40B4-BE49-F238E27FC236}">
                <a16:creationId xmlns:a16="http://schemas.microsoft.com/office/drawing/2014/main" id="{71490C0C-C8EA-4D83-B706-26F39823C9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125959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800" dirty="0">
                <a:solidFill>
                  <a:schemeClr val="bg2"/>
                </a:solidFill>
              </a:rPr>
              <a:t>Segmented Growth Curve - </a:t>
            </a:r>
            <a:r>
              <a:rPr lang="en-US" altLang="ko-KR" sz="1800" b="1" dirty="0">
                <a:solidFill>
                  <a:schemeClr val="bg2"/>
                </a:solidFill>
              </a:rPr>
              <a:t>Simple Moving Average</a:t>
            </a:r>
            <a:endParaRPr lang="ko-KR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665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125959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800" dirty="0">
                <a:solidFill>
                  <a:schemeClr val="bg2"/>
                </a:solidFill>
              </a:rPr>
              <a:t>Segmented Growth Curve - </a:t>
            </a:r>
            <a:r>
              <a:rPr lang="en-US" altLang="ko-KR" sz="1800" b="1" dirty="0">
                <a:solidFill>
                  <a:schemeClr val="bg2"/>
                </a:solidFill>
              </a:rPr>
              <a:t>Simple Moving Average</a:t>
            </a:r>
            <a:endParaRPr lang="ko-KR" altLang="en-US" sz="1800" dirty="0">
              <a:solidFill>
                <a:schemeClr val="bg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830DFE-C264-425C-B4B5-BA3607EFC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46" y="2000925"/>
            <a:ext cx="2856417" cy="2526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3045AA-8BDA-4EFC-85FE-DF5AE57A1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03"/>
          <a:stretch/>
        </p:blipFill>
        <p:spPr>
          <a:xfrm>
            <a:off x="4995857" y="2000925"/>
            <a:ext cx="3147106" cy="2599428"/>
          </a:xfrm>
          <a:prstGeom prst="rect">
            <a:avLst/>
          </a:prstGeom>
        </p:spPr>
      </p:pic>
      <p:sp>
        <p:nvSpPr>
          <p:cNvPr id="8" name="Google Shape;126;p19">
            <a:extLst>
              <a:ext uri="{FF2B5EF4-FFF2-40B4-BE49-F238E27FC236}">
                <a16:creationId xmlns:a16="http://schemas.microsoft.com/office/drawing/2014/main" id="{3EB22B61-1388-4B33-A38D-542F7CA9EB23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B1924-7600-42B2-A6C6-E61D167B3EC1}"/>
              </a:ext>
            </a:extLst>
          </p:cNvPr>
          <p:cNvSpPr txBox="1"/>
          <p:nvPr/>
        </p:nvSpPr>
        <p:spPr>
          <a:xfrm>
            <a:off x="1761558" y="4548511"/>
            <a:ext cx="13467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&lt;</a:t>
            </a:r>
            <a:r>
              <a:rPr lang="ko-KR" altLang="en-US" sz="600" b="1" dirty="0"/>
              <a:t>미국</a:t>
            </a:r>
            <a:r>
              <a:rPr lang="en-US" altLang="ko-KR" sz="600" b="1" dirty="0"/>
              <a:t>, </a:t>
            </a:r>
            <a:r>
              <a:rPr lang="ko-KR" altLang="en-US" sz="600" b="1" dirty="0"/>
              <a:t>한국</a:t>
            </a:r>
            <a:r>
              <a:rPr lang="en-US" altLang="ko-KR" sz="600" b="1" dirty="0"/>
              <a:t>, </a:t>
            </a:r>
            <a:r>
              <a:rPr lang="ko-KR" altLang="en-US" sz="600" b="1" dirty="0"/>
              <a:t>프랑스 일일 </a:t>
            </a:r>
            <a:r>
              <a:rPr lang="ko-KR" altLang="en-US" sz="600" b="1" dirty="0" err="1"/>
              <a:t>검사수</a:t>
            </a:r>
            <a:r>
              <a:rPr lang="ko-KR" altLang="en-US" sz="600" b="1" dirty="0"/>
              <a:t> </a:t>
            </a:r>
            <a:r>
              <a:rPr lang="en-US" altLang="ko-KR" sz="600" b="1" dirty="0"/>
              <a:t>&gt;</a:t>
            </a:r>
            <a:endParaRPr lang="ko-KR" altLang="en-US" sz="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7FAB4-E0D6-4024-8115-B6B8FD7B5C0D}"/>
              </a:ext>
            </a:extLst>
          </p:cNvPr>
          <p:cNvSpPr txBox="1"/>
          <p:nvPr/>
        </p:nvSpPr>
        <p:spPr>
          <a:xfrm>
            <a:off x="6035650" y="4527810"/>
            <a:ext cx="13467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&lt; </a:t>
            </a:r>
            <a:r>
              <a:rPr lang="ko-KR" altLang="en-US" sz="600" b="1" dirty="0"/>
              <a:t>프랑스 일일 </a:t>
            </a:r>
            <a:r>
              <a:rPr lang="ko-KR" altLang="en-US" sz="600" b="1" dirty="0" err="1"/>
              <a:t>검사수</a:t>
            </a:r>
            <a:r>
              <a:rPr lang="ko-KR" altLang="en-US" sz="600" b="1" dirty="0"/>
              <a:t> </a:t>
            </a:r>
            <a:r>
              <a:rPr lang="en-US" altLang="ko-KR" sz="600" b="1" dirty="0"/>
              <a:t>ACF&gt;</a:t>
            </a:r>
            <a:endParaRPr lang="ko-KR" altLang="en-US" sz="600" b="1" dirty="0"/>
          </a:p>
        </p:txBody>
      </p:sp>
    </p:spTree>
    <p:extLst>
      <p:ext uri="{BB962C8B-B14F-4D97-AF65-F5344CB8AC3E}">
        <p14:creationId xmlns:p14="http://schemas.microsoft.com/office/powerpoint/2010/main" val="1108777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865416" y="2849980"/>
            <a:ext cx="608365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1200" dirty="0"/>
              <a:t>(</a:t>
            </a:r>
            <a:r>
              <a:rPr lang="ko-KR" altLang="en-US" sz="1200" dirty="0"/>
              <a:t>참고</a:t>
            </a:r>
            <a:r>
              <a:rPr lang="en-US" altLang="ko-KR" sz="1200" dirty="0"/>
              <a:t>)</a:t>
            </a:r>
            <a:r>
              <a:rPr lang="en-US" sz="1200" dirty="0"/>
              <a:t> n=2</a:t>
            </a:r>
            <a:r>
              <a:rPr lang="en-US" altLang="ko-KR" sz="1200" dirty="0"/>
              <a:t>.</a:t>
            </a:r>
            <a:endParaRPr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115860-F8EC-451F-B6A3-DFF24EF10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41"/>
          <a:stretch/>
        </p:blipFill>
        <p:spPr>
          <a:xfrm>
            <a:off x="929212" y="1869715"/>
            <a:ext cx="3323524" cy="8318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5E141E-AD53-46B1-8602-B015D0232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43170"/>
            <a:ext cx="3588711" cy="684982"/>
          </a:xfrm>
          <a:prstGeom prst="rect">
            <a:avLst/>
          </a:prstGeom>
        </p:spPr>
      </p:pic>
      <p:sp>
        <p:nvSpPr>
          <p:cNvPr id="9" name="Google Shape;126;p19">
            <a:extLst>
              <a:ext uri="{FF2B5EF4-FFF2-40B4-BE49-F238E27FC236}">
                <a16:creationId xmlns:a16="http://schemas.microsoft.com/office/drawing/2014/main" id="{27CC4430-AC34-4676-A16D-66F65633F6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125959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800" dirty="0">
                <a:solidFill>
                  <a:schemeClr val="bg2"/>
                </a:solidFill>
              </a:rPr>
              <a:t>Segmented Growth Curve – </a:t>
            </a:r>
            <a:r>
              <a:rPr lang="en-US" altLang="ko-KR" sz="1800" b="1" dirty="0">
                <a:solidFill>
                  <a:schemeClr val="bg2"/>
                </a:solidFill>
              </a:rPr>
              <a:t>Logistic Model</a:t>
            </a:r>
            <a:endParaRPr lang="ko-KR" altLang="en-US" sz="1800" dirty="0">
              <a:solidFill>
                <a:schemeClr val="bg2"/>
              </a:solidFill>
            </a:endParaRPr>
          </a:p>
        </p:txBody>
      </p:sp>
      <p:sp>
        <p:nvSpPr>
          <p:cNvPr id="10" name="Google Shape;126;p19">
            <a:extLst>
              <a:ext uri="{FF2B5EF4-FFF2-40B4-BE49-F238E27FC236}">
                <a16:creationId xmlns:a16="http://schemas.microsoft.com/office/drawing/2014/main" id="{002DCDCA-1432-45B5-BF49-CE5FC317F9F2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05870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829974" y="2813503"/>
            <a:ext cx="608365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1200" dirty="0"/>
              <a:t>(</a:t>
            </a:r>
            <a:r>
              <a:rPr lang="ko-KR" altLang="en-US" sz="1200" dirty="0"/>
              <a:t>참고</a:t>
            </a:r>
            <a:r>
              <a:rPr lang="en-US" altLang="ko-KR" sz="1200" dirty="0"/>
              <a:t>)</a:t>
            </a:r>
            <a:r>
              <a:rPr lang="en-US" sz="1200" dirty="0"/>
              <a:t> n=2</a:t>
            </a:r>
            <a:r>
              <a:rPr lang="en-US" altLang="ko-KR" sz="1200" dirty="0"/>
              <a:t>.</a:t>
            </a:r>
            <a:endParaRPr sz="1200" dirty="0"/>
          </a:p>
        </p:txBody>
      </p:sp>
      <p:sp>
        <p:nvSpPr>
          <p:cNvPr id="9" name="Google Shape;126;p19">
            <a:extLst>
              <a:ext uri="{FF2B5EF4-FFF2-40B4-BE49-F238E27FC236}">
                <a16:creationId xmlns:a16="http://schemas.microsoft.com/office/drawing/2014/main" id="{27CC4430-AC34-4676-A16D-66F65633F6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125959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800" dirty="0">
                <a:solidFill>
                  <a:schemeClr val="bg2"/>
                </a:solidFill>
              </a:rPr>
              <a:t>Segmented Growth Curve – </a:t>
            </a:r>
            <a:r>
              <a:rPr lang="en-US" altLang="ko-KR" sz="1800" dirty="0" err="1">
                <a:solidFill>
                  <a:schemeClr val="bg2"/>
                </a:solidFill>
              </a:rPr>
              <a:t>Gompertz</a:t>
            </a:r>
            <a:r>
              <a:rPr lang="en-US" altLang="ko-KR" sz="1800" b="1" dirty="0">
                <a:solidFill>
                  <a:schemeClr val="bg2"/>
                </a:solidFill>
              </a:rPr>
              <a:t> Model</a:t>
            </a:r>
            <a:endParaRPr lang="ko-KR" altLang="en-US" sz="1800" dirty="0">
              <a:solidFill>
                <a:schemeClr val="bg2"/>
              </a:solidFill>
            </a:endParaRPr>
          </a:p>
        </p:txBody>
      </p:sp>
      <p:sp>
        <p:nvSpPr>
          <p:cNvPr id="10" name="Google Shape;126;p19">
            <a:extLst>
              <a:ext uri="{FF2B5EF4-FFF2-40B4-BE49-F238E27FC236}">
                <a16:creationId xmlns:a16="http://schemas.microsoft.com/office/drawing/2014/main" id="{002DCDCA-1432-45B5-BF49-CE5FC317F9F2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7033E5-199D-46D0-BF33-FE9E50785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455" y="1943170"/>
            <a:ext cx="3334477" cy="636456"/>
          </a:xfrm>
          <a:prstGeom prst="rect">
            <a:avLst/>
          </a:prstGeom>
        </p:spPr>
      </p:pic>
      <p:pic>
        <p:nvPicPr>
          <p:cNvPr id="11" name="_x311093392" descr="DRW00001f24069f">
            <a:extLst>
              <a:ext uri="{FF2B5EF4-FFF2-40B4-BE49-F238E27FC236}">
                <a16:creationId xmlns:a16="http://schemas.microsoft.com/office/drawing/2014/main" id="{342B6DE9-1C76-46D0-812E-01FA3C9F0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9"/>
          <a:stretch/>
        </p:blipFill>
        <p:spPr bwMode="auto">
          <a:xfrm>
            <a:off x="727650" y="1867323"/>
            <a:ext cx="3623023" cy="7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378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7650" y="567864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800" dirty="0">
                <a:solidFill>
                  <a:schemeClr val="accent5"/>
                </a:solidFill>
              </a:rPr>
              <a:t>Contents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1549831" y="1369775"/>
            <a:ext cx="2805193" cy="3283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bg2"/>
                </a:solidFill>
              </a:rPr>
              <a:t>1. Introduction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bg2"/>
                </a:solidFill>
              </a:rPr>
              <a:t>  1.1. Purpose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 1.2.</a:t>
            </a: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Growth Curve Model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chemeClr val="bg2"/>
                </a:solidFill>
              </a:rPr>
              <a:t>  </a:t>
            </a:r>
            <a:r>
              <a:rPr lang="en-US" altLang="ko-KR" sz="1400" dirty="0">
                <a:solidFill>
                  <a:schemeClr val="bg2"/>
                </a:solidFill>
              </a:rPr>
              <a:t>1.3.</a:t>
            </a: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bg2"/>
                </a:solidFill>
              </a:rPr>
              <a:t>  1.4. Analysis Plan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700" b="1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bg2"/>
                </a:solidFill>
              </a:rPr>
              <a:t>2. Method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bg2"/>
                </a:solidFill>
              </a:rPr>
              <a:t>  2.1. Segmentation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 2.2.</a:t>
            </a: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Segmented Growth Curve 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bg2"/>
                </a:solidFill>
              </a:rPr>
              <a:t>  2.3. Linear Regression</a:t>
            </a:r>
          </a:p>
          <a:p>
            <a:pPr marL="0" lvl="0" indent="0">
              <a:lnSpc>
                <a:spcPct val="150000"/>
              </a:lnSpc>
              <a:buNone/>
            </a:pPr>
            <a:endParaRPr lang="en-US" altLang="ko-KR" sz="700" b="1" dirty="0">
              <a:solidFill>
                <a:schemeClr val="bg2"/>
              </a:solidFill>
            </a:endParaRPr>
          </a:p>
        </p:txBody>
      </p:sp>
      <p:sp>
        <p:nvSpPr>
          <p:cNvPr id="5" name="Google Shape;101;p15">
            <a:extLst>
              <a:ext uri="{FF2B5EF4-FFF2-40B4-BE49-F238E27FC236}">
                <a16:creationId xmlns:a16="http://schemas.microsoft.com/office/drawing/2014/main" id="{FA5B48ED-3DDD-461B-90A4-582AF5D61E0A}"/>
              </a:ext>
            </a:extLst>
          </p:cNvPr>
          <p:cNvSpPr txBox="1">
            <a:spLocks/>
          </p:cNvSpPr>
          <p:nvPr/>
        </p:nvSpPr>
        <p:spPr>
          <a:xfrm>
            <a:off x="5060967" y="1369775"/>
            <a:ext cx="3355383" cy="368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bg2"/>
                </a:solidFill>
              </a:rPr>
              <a:t>3. Result Analysis</a:t>
            </a:r>
          </a:p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altLang="ko-KR" sz="1400" dirty="0">
                <a:solidFill>
                  <a:schemeClr val="bg2"/>
                </a:solidFill>
              </a:rPr>
              <a:t>  3.1. Parameter Correlation Analysis</a:t>
            </a:r>
          </a:p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 3.2.</a:t>
            </a: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Linear Regression Analysis</a:t>
            </a:r>
          </a:p>
          <a:p>
            <a:pPr marL="0" indent="0">
              <a:lnSpc>
                <a:spcPct val="150000"/>
              </a:lnSpc>
              <a:buFont typeface="Lato"/>
              <a:buNone/>
            </a:pPr>
            <a:endParaRPr lang="en-US" altLang="ko-KR" sz="700" b="1" dirty="0">
              <a:solidFill>
                <a:schemeClr val="bg2"/>
              </a:solidFill>
            </a:endParaRPr>
          </a:p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bg2"/>
                </a:solidFill>
              </a:rPr>
              <a:t>4. Supplement</a:t>
            </a:r>
          </a:p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altLang="ko-KR" sz="1500" dirty="0">
                <a:solidFill>
                  <a:schemeClr val="bg2"/>
                </a:solidFill>
              </a:rPr>
              <a:t>  4.1. Reference</a:t>
            </a:r>
          </a:p>
          <a:p>
            <a:pPr marL="0" indent="0">
              <a:lnSpc>
                <a:spcPct val="150000"/>
              </a:lnSpc>
              <a:buFont typeface="Lato"/>
              <a:buNone/>
            </a:pPr>
            <a:endParaRPr lang="en-US" altLang="ko-KR" sz="1500" dirty="0">
              <a:solidFill>
                <a:schemeClr val="bg2"/>
              </a:solidFill>
            </a:endParaRPr>
          </a:p>
          <a:p>
            <a:pPr marL="0" indent="0">
              <a:lnSpc>
                <a:spcPct val="150000"/>
              </a:lnSpc>
              <a:buFont typeface="Lato"/>
              <a:buNone/>
            </a:pPr>
            <a:endParaRPr lang="en-US" altLang="ko-KR" sz="7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5E9DE9-EE0C-4DD4-9945-21018016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73" y="1047621"/>
            <a:ext cx="3057014" cy="3057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B4DF90-39EC-490F-AC43-7A166D9C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500" y="1047622"/>
            <a:ext cx="3057013" cy="3057013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38B43BC1-BAA9-C248-A578-76846470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059445"/>
              </p:ext>
            </p:extLst>
          </p:nvPr>
        </p:nvGraphicFramePr>
        <p:xfrm>
          <a:off x="1439409" y="4186173"/>
          <a:ext cx="3529280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986">
                  <a:extLst>
                    <a:ext uri="{9D8B030D-6E8A-4147-A177-3AD203B41FA5}">
                      <a16:colId xmlns:a16="http://schemas.microsoft.com/office/drawing/2014/main" val="4154947236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37123991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743086793"/>
                    </a:ext>
                  </a:extLst>
                </a:gridCol>
                <a:gridCol w="945200">
                  <a:extLst>
                    <a:ext uri="{9D8B030D-6E8A-4147-A177-3AD203B41FA5}">
                      <a16:colId xmlns:a16="http://schemas.microsoft.com/office/drawing/2014/main" val="238146019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</a:t>
                      </a:r>
                      <a:r>
                        <a:rPr lang="en-KR" sz="1050" dirty="0"/>
                        <a:t>eg \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</a:t>
                      </a:r>
                      <a:endParaRPr lang="en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83289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15928.38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3.938720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0.15841061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72840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15617.49 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8.757085 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0.05147723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31158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3991A112-4EF6-C446-A4CC-268D45C10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801552"/>
              </p:ext>
            </p:extLst>
          </p:nvPr>
        </p:nvGraphicFramePr>
        <p:xfrm>
          <a:off x="5137366" y="4186173"/>
          <a:ext cx="3529280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986">
                  <a:extLst>
                    <a:ext uri="{9D8B030D-6E8A-4147-A177-3AD203B41FA5}">
                      <a16:colId xmlns:a16="http://schemas.microsoft.com/office/drawing/2014/main" val="4154947236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371239914"/>
                    </a:ext>
                  </a:extLst>
                </a:gridCol>
                <a:gridCol w="838196">
                  <a:extLst>
                    <a:ext uri="{9D8B030D-6E8A-4147-A177-3AD203B41FA5}">
                      <a16:colId xmlns:a16="http://schemas.microsoft.com/office/drawing/2014/main" val="743086793"/>
                    </a:ext>
                  </a:extLst>
                </a:gridCol>
                <a:gridCol w="907104">
                  <a:extLst>
                    <a:ext uri="{9D8B030D-6E8A-4147-A177-3AD203B41FA5}">
                      <a16:colId xmlns:a16="http://schemas.microsoft.com/office/drawing/2014/main" val="238146019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</a:t>
                      </a:r>
                      <a:r>
                        <a:rPr lang="en-KR" sz="1050" dirty="0"/>
                        <a:t>eg \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a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b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c</a:t>
                      </a:r>
                      <a:endParaRPr lang="en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83289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>
                          <a:solidFill>
                            <a:schemeClr val="bg2"/>
                          </a:solidFill>
                        </a:rPr>
                        <a:t>1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16168.56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8.857293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0.10436962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72840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>
                          <a:solidFill>
                            <a:schemeClr val="bg2"/>
                          </a:solidFill>
                        </a:rPr>
                        <a:t>2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43923.83 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23.548031 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0.01534153</a:t>
                      </a:r>
                      <a:endParaRPr lang="ko-KR" altLang="en-US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31158"/>
                  </a:ext>
                </a:extLst>
              </a:tr>
            </a:tbl>
          </a:graphicData>
        </a:graphic>
      </p:graphicFrame>
      <p:sp>
        <p:nvSpPr>
          <p:cNvPr id="7" name="Google Shape;126;p19">
            <a:extLst>
              <a:ext uri="{FF2B5EF4-FFF2-40B4-BE49-F238E27FC236}">
                <a16:creationId xmlns:a16="http://schemas.microsoft.com/office/drawing/2014/main" id="{D7523553-ABB5-491D-8443-477B9EF87843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84021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D7CCA9-72E2-478E-84A9-0F61BB60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69" y="1216025"/>
            <a:ext cx="2938731" cy="29387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8F47EA-0AF8-4DA3-81D0-669F4D147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715" y="1216024"/>
            <a:ext cx="2938731" cy="2938731"/>
          </a:xfrm>
          <a:prstGeom prst="rect">
            <a:avLst/>
          </a:prstGeom>
        </p:spPr>
      </p:pic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F7F1A8A8-C51A-C144-8BB7-D990E2968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123944"/>
              </p:ext>
            </p:extLst>
          </p:nvPr>
        </p:nvGraphicFramePr>
        <p:xfrm>
          <a:off x="1459578" y="4252956"/>
          <a:ext cx="3529280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986">
                  <a:extLst>
                    <a:ext uri="{9D8B030D-6E8A-4147-A177-3AD203B41FA5}">
                      <a16:colId xmlns:a16="http://schemas.microsoft.com/office/drawing/2014/main" val="4154947236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37123991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743086793"/>
                    </a:ext>
                  </a:extLst>
                </a:gridCol>
                <a:gridCol w="945200">
                  <a:extLst>
                    <a:ext uri="{9D8B030D-6E8A-4147-A177-3AD203B41FA5}">
                      <a16:colId xmlns:a16="http://schemas.microsoft.com/office/drawing/2014/main" val="238146019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</a:t>
                      </a:r>
                      <a:r>
                        <a:rPr lang="en-KR" sz="1050" dirty="0"/>
                        <a:t>eg \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</a:t>
                      </a:r>
                      <a:endParaRPr lang="en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83289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>
                          <a:solidFill>
                            <a:schemeClr val="bg2"/>
                          </a:solidFill>
                        </a:rPr>
                        <a:t>1757174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>
                          <a:solidFill>
                            <a:schemeClr val="bg2"/>
                          </a:solidFill>
                        </a:rPr>
                        <a:t>4.806800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>
                          <a:solidFill>
                            <a:schemeClr val="bg2"/>
                          </a:solidFill>
                        </a:rPr>
                        <a:t>0.08031902</a:t>
                      </a:r>
                      <a:endParaRPr lang="en-US" altLang="ko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72840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4340552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>
                          <a:solidFill>
                            <a:schemeClr val="bg2"/>
                          </a:solidFill>
                        </a:rPr>
                        <a:t>9.708547 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0.06511740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31158"/>
                  </a:ext>
                </a:extLst>
              </a:tr>
            </a:tbl>
          </a:graphicData>
        </a:graphic>
      </p:graphicFrame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27E68D1E-7607-9F46-849E-C70C11A8E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015"/>
              </p:ext>
            </p:extLst>
          </p:nvPr>
        </p:nvGraphicFramePr>
        <p:xfrm>
          <a:off x="5197289" y="4252956"/>
          <a:ext cx="3529280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986">
                  <a:extLst>
                    <a:ext uri="{9D8B030D-6E8A-4147-A177-3AD203B41FA5}">
                      <a16:colId xmlns:a16="http://schemas.microsoft.com/office/drawing/2014/main" val="4154947236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37123991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743086793"/>
                    </a:ext>
                  </a:extLst>
                </a:gridCol>
                <a:gridCol w="945200">
                  <a:extLst>
                    <a:ext uri="{9D8B030D-6E8A-4147-A177-3AD203B41FA5}">
                      <a16:colId xmlns:a16="http://schemas.microsoft.com/office/drawing/2014/main" val="238146019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</a:t>
                      </a:r>
                      <a:r>
                        <a:rPr lang="en-KR" sz="1050" dirty="0"/>
                        <a:t>eg \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</a:t>
                      </a:r>
                      <a:endParaRPr lang="en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83289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2058204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10.39482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0.04218495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72840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5588984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92.99743 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0.03080245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31158"/>
                  </a:ext>
                </a:extLst>
              </a:tr>
            </a:tbl>
          </a:graphicData>
        </a:graphic>
      </p:graphicFrame>
      <p:sp>
        <p:nvSpPr>
          <p:cNvPr id="8" name="Google Shape;126;p19">
            <a:extLst>
              <a:ext uri="{FF2B5EF4-FFF2-40B4-BE49-F238E27FC236}">
                <a16:creationId xmlns:a16="http://schemas.microsoft.com/office/drawing/2014/main" id="{33BD576E-CA32-43F4-9EC9-6BE5FA6E510E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03803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CE731B-5266-4171-82D9-33297E56F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80" y="1193083"/>
            <a:ext cx="2952320" cy="29523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E44CD9-FCB3-411E-8F94-A63EE1D7E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902" y="1193083"/>
            <a:ext cx="2952321" cy="2952321"/>
          </a:xfrm>
          <a:prstGeom prst="rect">
            <a:avLst/>
          </a:prstGeom>
        </p:spPr>
      </p:pic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E42C9AEA-5E31-3A4D-8B71-200D71868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767083"/>
              </p:ext>
            </p:extLst>
          </p:nvPr>
        </p:nvGraphicFramePr>
        <p:xfrm>
          <a:off x="1449028" y="4273127"/>
          <a:ext cx="3529280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986">
                  <a:extLst>
                    <a:ext uri="{9D8B030D-6E8A-4147-A177-3AD203B41FA5}">
                      <a16:colId xmlns:a16="http://schemas.microsoft.com/office/drawing/2014/main" val="4154947236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37123991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743086793"/>
                    </a:ext>
                  </a:extLst>
                </a:gridCol>
                <a:gridCol w="945200">
                  <a:extLst>
                    <a:ext uri="{9D8B030D-6E8A-4147-A177-3AD203B41FA5}">
                      <a16:colId xmlns:a16="http://schemas.microsoft.com/office/drawing/2014/main" val="238146019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</a:t>
                      </a:r>
                      <a:r>
                        <a:rPr lang="en-KR" sz="1050" dirty="0"/>
                        <a:t>eg \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</a:t>
                      </a:r>
                      <a:endParaRPr lang="en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83289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10201.67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2.935827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0.16894476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72840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31158"/>
                  </a:ext>
                </a:extLst>
              </a:tr>
            </a:tbl>
          </a:graphicData>
        </a:graphic>
      </p:graphicFrame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BF44E6C-664C-004C-A361-2AAEB3FFE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627410"/>
              </p:ext>
            </p:extLst>
          </p:nvPr>
        </p:nvGraphicFramePr>
        <p:xfrm>
          <a:off x="5197920" y="4273127"/>
          <a:ext cx="3529280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986">
                  <a:extLst>
                    <a:ext uri="{9D8B030D-6E8A-4147-A177-3AD203B41FA5}">
                      <a16:colId xmlns:a16="http://schemas.microsoft.com/office/drawing/2014/main" val="4154947236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37123991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743086793"/>
                    </a:ext>
                  </a:extLst>
                </a:gridCol>
                <a:gridCol w="945200">
                  <a:extLst>
                    <a:ext uri="{9D8B030D-6E8A-4147-A177-3AD203B41FA5}">
                      <a16:colId xmlns:a16="http://schemas.microsoft.com/office/drawing/2014/main" val="2381460192"/>
                    </a:ext>
                  </a:extLst>
                </a:gridCol>
              </a:tblGrid>
              <a:tr h="21980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</a:t>
                      </a:r>
                      <a:r>
                        <a:rPr lang="en-KR" sz="1050" dirty="0"/>
                        <a:t>eg \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</a:t>
                      </a:r>
                      <a:endParaRPr lang="en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</a:t>
                      </a:r>
                      <a:endParaRPr lang="en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83289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10403.53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4.799167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0.11301198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72840"/>
                  </a:ext>
                </a:extLst>
              </a:tr>
              <a:tr h="203378">
                <a:tc>
                  <a:txBody>
                    <a:bodyPr/>
                    <a:lstStyle/>
                    <a:p>
                      <a:pPr algn="ctr"/>
                      <a:r>
                        <a:rPr lang="en-KR" sz="105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5615982.1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12.2482</a:t>
                      </a:r>
                      <a:endParaRPr lang="en-KR" sz="105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>
                          <a:solidFill>
                            <a:schemeClr val="bg2"/>
                          </a:solidFill>
                        </a:rPr>
                        <a:t>0.0031074</a:t>
                      </a:r>
                      <a:endParaRPr lang="en-KR" sz="105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31158"/>
                  </a:ext>
                </a:extLst>
              </a:tr>
            </a:tbl>
          </a:graphicData>
        </a:graphic>
      </p:graphicFrame>
      <p:sp>
        <p:nvSpPr>
          <p:cNvPr id="6" name="Google Shape;126;p19">
            <a:extLst>
              <a:ext uri="{FF2B5EF4-FFF2-40B4-BE49-F238E27FC236}">
                <a16:creationId xmlns:a16="http://schemas.microsoft.com/office/drawing/2014/main" id="{91E00D65-9C33-4F8C-B0B3-01B0B232F5AB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38869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Google Shape;127;p19">
            <a:extLst>
              <a:ext uri="{FF2B5EF4-FFF2-40B4-BE49-F238E27FC236}">
                <a16:creationId xmlns:a16="http://schemas.microsoft.com/office/drawing/2014/main" id="{02CEE5BD-7963-4CC3-AC9C-796409E1A6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10456" y="3883902"/>
            <a:ext cx="2578458" cy="43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1st segment</a:t>
            </a:r>
            <a:r>
              <a:rPr lang="ko-KR" altLang="en-US" sz="1400" b="1" dirty="0">
                <a:solidFill>
                  <a:schemeClr val="accent5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(Total : 165</a:t>
            </a:r>
            <a:r>
              <a:rPr lang="ko-KR" altLang="en-US" sz="1400" b="1" dirty="0">
                <a:solidFill>
                  <a:schemeClr val="accent5"/>
                </a:solidFill>
              </a:rPr>
              <a:t>개국</a:t>
            </a:r>
            <a:r>
              <a:rPr lang="en-US" altLang="ko-KR" sz="1400" b="1" dirty="0">
                <a:solidFill>
                  <a:schemeClr val="accent5"/>
                </a:solidFill>
              </a:rPr>
              <a:t>)		     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endParaRPr sz="1200" dirty="0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BDD6589C-E099-4A26-BF3D-65A4AA9EC96F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4114093-8F20-C843-9FCE-280262399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14789"/>
              </p:ext>
            </p:extLst>
          </p:nvPr>
        </p:nvGraphicFramePr>
        <p:xfrm>
          <a:off x="526179" y="2215195"/>
          <a:ext cx="3882480" cy="1183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620">
                  <a:extLst>
                    <a:ext uri="{9D8B030D-6E8A-4147-A177-3AD203B41FA5}">
                      <a16:colId xmlns:a16="http://schemas.microsoft.com/office/drawing/2014/main" val="254652106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296495715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419892197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07889179"/>
                    </a:ext>
                  </a:extLst>
                </a:gridCol>
              </a:tblGrid>
              <a:tr h="453022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1st 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Fitted</a:t>
                      </a:r>
                      <a:endParaRPr lang="en-K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Not fitted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3804"/>
                  </a:ext>
                </a:extLst>
              </a:tr>
              <a:tr h="332822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338529"/>
                  </a:ext>
                </a:extLst>
              </a:tr>
              <a:tr h="332822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Gompertz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27317"/>
                  </a:ext>
                </a:extLst>
              </a:tr>
            </a:tbl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0A73F92D-2DBB-7942-B05F-E77BFCCD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691918"/>
              </p:ext>
            </p:extLst>
          </p:nvPr>
        </p:nvGraphicFramePr>
        <p:xfrm>
          <a:off x="4833382" y="1974915"/>
          <a:ext cx="3882480" cy="832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620">
                  <a:extLst>
                    <a:ext uri="{9D8B030D-6E8A-4147-A177-3AD203B41FA5}">
                      <a16:colId xmlns:a16="http://schemas.microsoft.com/office/drawing/2014/main" val="254652106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296495715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419892197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07889179"/>
                    </a:ext>
                  </a:extLst>
                </a:gridCol>
              </a:tblGrid>
              <a:tr h="459203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2nd</a:t>
                      </a:r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 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Fitted</a:t>
                      </a:r>
                      <a:endParaRPr lang="en-K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Not fitted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3804"/>
                  </a:ext>
                </a:extLst>
              </a:tr>
              <a:tr h="314022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7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8</a:t>
                      </a:r>
                      <a:endParaRPr lang="en-KR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338529"/>
                  </a:ext>
                </a:extLst>
              </a:tr>
            </a:tbl>
          </a:graphicData>
        </a:graphic>
      </p:graphicFrame>
      <p:sp>
        <p:nvSpPr>
          <p:cNvPr id="11" name="Google Shape;127;p19">
            <a:extLst>
              <a:ext uri="{FF2B5EF4-FFF2-40B4-BE49-F238E27FC236}">
                <a16:creationId xmlns:a16="http://schemas.microsoft.com/office/drawing/2014/main" id="{AD048CC4-46B2-A048-AAA6-AFAE020572B7}"/>
              </a:ext>
            </a:extLst>
          </p:cNvPr>
          <p:cNvSpPr txBox="1">
            <a:spLocks/>
          </p:cNvSpPr>
          <p:nvPr/>
        </p:nvSpPr>
        <p:spPr>
          <a:xfrm>
            <a:off x="5485393" y="3883902"/>
            <a:ext cx="2578458" cy="43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0"/>
              </a:spcBef>
              <a:buFont typeface="Lato"/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2nd Segment (Total : 78</a:t>
            </a:r>
            <a:r>
              <a:rPr lang="ko-KR" altLang="en-US" sz="1400" b="1" dirty="0">
                <a:solidFill>
                  <a:schemeClr val="accent5"/>
                </a:solidFill>
              </a:rPr>
              <a:t>개국</a:t>
            </a:r>
            <a:r>
              <a:rPr lang="en-US" altLang="ko-KR" sz="1400" b="1" dirty="0">
                <a:solidFill>
                  <a:schemeClr val="accent5"/>
                </a:solidFill>
              </a:rPr>
              <a:t>)		     </a:t>
            </a:r>
            <a:endParaRPr lang="ko-KR" altLang="en-US" sz="1400" b="1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buFont typeface="Lato"/>
              <a:buNone/>
            </a:pPr>
            <a:endParaRPr lang="ko-KR" altLang="en-US" sz="1200" dirty="0"/>
          </a:p>
        </p:txBody>
      </p: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DDCDAD64-04E6-9D46-B443-61291FB2B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478529"/>
              </p:ext>
            </p:extLst>
          </p:nvPr>
        </p:nvGraphicFramePr>
        <p:xfrm>
          <a:off x="4833382" y="3051720"/>
          <a:ext cx="3882480" cy="832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620">
                  <a:extLst>
                    <a:ext uri="{9D8B030D-6E8A-4147-A177-3AD203B41FA5}">
                      <a16:colId xmlns:a16="http://schemas.microsoft.com/office/drawing/2014/main" val="254652106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296495715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419892197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07889179"/>
                    </a:ext>
                  </a:extLst>
                </a:gridCol>
              </a:tblGrid>
              <a:tr h="459203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2nd</a:t>
                      </a:r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 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Fitted</a:t>
                      </a:r>
                      <a:endParaRPr lang="en-K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Not fitted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3804"/>
                  </a:ext>
                </a:extLst>
              </a:tr>
              <a:tr h="314022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Gompertz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9</a:t>
                      </a:r>
                      <a:endParaRPr lang="en-KR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7</a:t>
                      </a: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8</a:t>
                      </a:r>
                      <a:endParaRPr lang="en-KR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338529"/>
                  </a:ext>
                </a:extLst>
              </a:tr>
            </a:tbl>
          </a:graphicData>
        </a:graphic>
      </p:graphicFrame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49E94E5D-5B05-2247-ADE2-FE1C93A749D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408659" y="3179249"/>
            <a:ext cx="424723" cy="2885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7B0D9D0-EB78-5742-ACE7-2278FFCAEAD8}"/>
              </a:ext>
            </a:extLst>
          </p:cNvPr>
          <p:cNvCxnSpPr>
            <a:cxnSpLocks/>
          </p:cNvCxnSpPr>
          <p:nvPr/>
        </p:nvCxnSpPr>
        <p:spPr>
          <a:xfrm flipV="1">
            <a:off x="4390260" y="2537958"/>
            <a:ext cx="458590" cy="3227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26;p19">
            <a:extLst>
              <a:ext uri="{FF2B5EF4-FFF2-40B4-BE49-F238E27FC236}">
                <a16:creationId xmlns:a16="http://schemas.microsoft.com/office/drawing/2014/main" id="{194BAD0F-89D0-4296-ACFB-5DF6B72432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125959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800" dirty="0">
                <a:solidFill>
                  <a:schemeClr val="bg2"/>
                </a:solidFill>
              </a:rPr>
              <a:t>Segmented Growth Curve – Result</a:t>
            </a:r>
            <a:endParaRPr lang="ko-KR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707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BDD6589C-E099-4A26-BF3D-65A4AA9EC96F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4" name="Google Shape;126;p19">
            <a:extLst>
              <a:ext uri="{FF2B5EF4-FFF2-40B4-BE49-F238E27FC236}">
                <a16:creationId xmlns:a16="http://schemas.microsoft.com/office/drawing/2014/main" id="{194BAD0F-89D0-4296-ACFB-5DF6B72432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125959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800" dirty="0">
                <a:solidFill>
                  <a:schemeClr val="bg2"/>
                </a:solidFill>
              </a:rPr>
              <a:t>Linear Regression</a:t>
            </a:r>
            <a:endParaRPr lang="ko-KR" altLang="en-US" sz="1800" dirty="0">
              <a:solidFill>
                <a:schemeClr val="bg2"/>
              </a:solidFill>
            </a:endParaRPr>
          </a:p>
        </p:txBody>
      </p:sp>
      <p:sp>
        <p:nvSpPr>
          <p:cNvPr id="15" name="Google Shape;121;p18">
            <a:extLst>
              <a:ext uri="{FF2B5EF4-FFF2-40B4-BE49-F238E27FC236}">
                <a16:creationId xmlns:a16="http://schemas.microsoft.com/office/drawing/2014/main" id="{203D8F92-A51A-4920-97DA-CDDCB3B19451}"/>
              </a:ext>
            </a:extLst>
          </p:cNvPr>
          <p:cNvSpPr txBox="1"/>
          <p:nvPr/>
        </p:nvSpPr>
        <p:spPr>
          <a:xfrm>
            <a:off x="672742" y="1761681"/>
            <a:ext cx="7453429" cy="111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앞에서 적합한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segmented growth curve model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의 </a:t>
            </a:r>
            <a:r>
              <a:rPr lang="en-US" altLang="ko-KR" sz="12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parameter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와 </a:t>
            </a:r>
            <a:r>
              <a:rPr lang="ko-KR" altLang="en-US" sz="12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사회 경제적 지표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간 단순 회귀분석을 진행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                Y (Fitted Parameter)        ~      X (Time-independent Variable)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15ECF7E-F945-4817-8FB3-21458AF0C9AE}"/>
              </a:ext>
            </a:extLst>
          </p:cNvPr>
          <p:cNvSpPr/>
          <p:nvPr/>
        </p:nvSpPr>
        <p:spPr>
          <a:xfrm>
            <a:off x="3235292" y="2727284"/>
            <a:ext cx="294717" cy="26935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66A4CCEF-7CD5-4A9F-AEE8-4689F805DBE1}"/>
              </a:ext>
            </a:extLst>
          </p:cNvPr>
          <p:cNvSpPr/>
          <p:nvPr/>
        </p:nvSpPr>
        <p:spPr>
          <a:xfrm>
            <a:off x="5506516" y="2775414"/>
            <a:ext cx="294717" cy="26935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49595B-A778-43CB-9AD9-3B7920695805}"/>
              </a:ext>
            </a:extLst>
          </p:cNvPr>
          <p:cNvSpPr txBox="1"/>
          <p:nvPr/>
        </p:nvSpPr>
        <p:spPr>
          <a:xfrm>
            <a:off x="2197395" y="3027515"/>
            <a:ext cx="2466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800" b="1" dirty="0"/>
              <a:t>Logistic      :   a1, b1, c1, a2, b2, c2</a:t>
            </a:r>
          </a:p>
          <a:p>
            <a:pPr marL="171450" indent="-171450">
              <a:buFontTx/>
              <a:buChar char="-"/>
            </a:pPr>
            <a:r>
              <a:rPr lang="en-US" altLang="ko-KR" sz="800" b="1" dirty="0" err="1"/>
              <a:t>Gompertz</a:t>
            </a:r>
            <a:r>
              <a:rPr lang="en-US" altLang="ko-KR" sz="800" b="1" dirty="0"/>
              <a:t>   :   a1, b1, c1, a2, b2, c2 </a:t>
            </a:r>
            <a:endParaRPr lang="ko-KR" altLang="en-US" sz="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A9A7E6-8792-4056-850D-BBE6692FC53F}"/>
              </a:ext>
            </a:extLst>
          </p:cNvPr>
          <p:cNvSpPr txBox="1"/>
          <p:nvPr/>
        </p:nvSpPr>
        <p:spPr>
          <a:xfrm>
            <a:off x="4572000" y="3065478"/>
            <a:ext cx="237460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800" b="1" dirty="0" err="1"/>
              <a:t>ourworldindata</a:t>
            </a:r>
            <a:r>
              <a:rPr lang="en-US" altLang="ko-KR" sz="800" b="1" dirty="0"/>
              <a:t>      :  </a:t>
            </a:r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r>
              <a:rPr lang="en-US" altLang="ko-KR" sz="800" b="1" dirty="0"/>
              <a:t>KOSTAT   :   …..</a:t>
            </a:r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en-US" altLang="ko-KR" sz="800" b="1" dirty="0"/>
          </a:p>
          <a:p>
            <a:pPr marL="171450" indent="-171450">
              <a:buFontTx/>
              <a:buChar char="-"/>
            </a:pPr>
            <a:endParaRPr lang="ko-KR" altLang="en-US" sz="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538B9AB-1316-4D9D-B863-E5B772FB5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597" y="3269599"/>
            <a:ext cx="4030049" cy="49951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A7EE0B-E3EF-42BC-AAC7-75C8873ABFFE}"/>
              </a:ext>
            </a:extLst>
          </p:cNvPr>
          <p:cNvSpPr/>
          <p:nvPr/>
        </p:nvSpPr>
        <p:spPr>
          <a:xfrm>
            <a:off x="2197395" y="3027516"/>
            <a:ext cx="2123017" cy="652386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531FE5-53E6-4032-B4E3-3DD2B0120B98}"/>
              </a:ext>
            </a:extLst>
          </p:cNvPr>
          <p:cNvSpPr/>
          <p:nvPr/>
        </p:nvSpPr>
        <p:spPr>
          <a:xfrm>
            <a:off x="4571999" y="3027517"/>
            <a:ext cx="4111084" cy="1768694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60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0;p15">
            <a:extLst>
              <a:ext uri="{FF2B5EF4-FFF2-40B4-BE49-F238E27FC236}">
                <a16:creationId xmlns:a16="http://schemas.microsoft.com/office/drawing/2014/main" id="{23990D31-8C15-4312-9A99-15EE90884632}"/>
              </a:ext>
            </a:extLst>
          </p:cNvPr>
          <p:cNvSpPr txBox="1">
            <a:spLocks/>
          </p:cNvSpPr>
          <p:nvPr/>
        </p:nvSpPr>
        <p:spPr>
          <a:xfrm>
            <a:off x="2969721" y="2292845"/>
            <a:ext cx="3204558" cy="55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chemeClr val="accent5"/>
                </a:solidFill>
              </a:rPr>
              <a:t>3. Result Analysis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259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5850" y="120328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br>
              <a:rPr lang="en-US" altLang="ko-KR" sz="1500" dirty="0">
                <a:solidFill>
                  <a:schemeClr val="bg2"/>
                </a:solidFill>
              </a:rPr>
            </a:br>
            <a:r>
              <a:rPr lang="en-US" altLang="ko-KR" sz="1500" b="1" dirty="0">
                <a:solidFill>
                  <a:schemeClr val="bg2"/>
                </a:solidFill>
              </a:rPr>
              <a:t>Logistic Model in both Segments</a:t>
            </a:r>
            <a:r>
              <a:rPr lang="ko-KR" altLang="en-US" sz="1500" b="1" dirty="0">
                <a:solidFill>
                  <a:schemeClr val="bg2"/>
                </a:solidFill>
              </a:rPr>
              <a:t> </a:t>
            </a:r>
            <a:r>
              <a:rPr lang="en-US" altLang="ko-KR" sz="1500" b="1" dirty="0">
                <a:solidFill>
                  <a:schemeClr val="bg2"/>
                </a:solidFill>
              </a:rPr>
              <a:t>(</a:t>
            </a:r>
            <a:r>
              <a:rPr lang="en-US" altLang="ko-KR" sz="1500" dirty="0">
                <a:solidFill>
                  <a:schemeClr val="bg2"/>
                </a:solidFill>
              </a:rPr>
              <a:t>log-scaled)</a:t>
            </a:r>
            <a:endParaRPr lang="ko-KR" altLang="en-US" sz="1500" dirty="0">
              <a:solidFill>
                <a:schemeClr val="bg2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533239E2-ED7E-4AF9-90D8-3449A1EF060E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17B9E-9E7C-664D-98FE-DAB56E671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6"/>
          <a:stretch/>
        </p:blipFill>
        <p:spPr>
          <a:xfrm>
            <a:off x="2521114" y="1780044"/>
            <a:ext cx="3598791" cy="337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30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76" y="1533481"/>
            <a:ext cx="6833975" cy="300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C8BCB135-D39F-4E9B-8113-8886EE023CF4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F3396-C5E9-FB40-A484-C9CCCCA8D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094" y="1680471"/>
            <a:ext cx="3561977" cy="3455472"/>
          </a:xfrm>
          <a:prstGeom prst="rect">
            <a:avLst/>
          </a:prstGeom>
        </p:spPr>
      </p:pic>
      <p:sp>
        <p:nvSpPr>
          <p:cNvPr id="10" name="Google Shape;126;p19">
            <a:extLst>
              <a:ext uri="{FF2B5EF4-FFF2-40B4-BE49-F238E27FC236}">
                <a16:creationId xmlns:a16="http://schemas.microsoft.com/office/drawing/2014/main" id="{AEBFFB63-9961-5844-A2A8-3B302EFD0FE5}"/>
              </a:ext>
            </a:extLst>
          </p:cNvPr>
          <p:cNvSpPr txBox="1">
            <a:spLocks/>
          </p:cNvSpPr>
          <p:nvPr/>
        </p:nvSpPr>
        <p:spPr>
          <a:xfrm>
            <a:off x="725850" y="120328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</a:p>
          <a:p>
            <a:r>
              <a:rPr lang="en-US" altLang="ko-KR" sz="1500" dirty="0" err="1">
                <a:solidFill>
                  <a:schemeClr val="bg2"/>
                </a:solidFill>
              </a:rPr>
              <a:t>Gompertz</a:t>
            </a:r>
            <a:r>
              <a:rPr lang="en-US" altLang="ko-KR" sz="1500" dirty="0">
                <a:solidFill>
                  <a:schemeClr val="bg2"/>
                </a:solidFill>
              </a:rPr>
              <a:t> Model in both Segments (log-scaled)</a:t>
            </a:r>
            <a:endParaRPr lang="ko-KR" altLang="en-US" sz="1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634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120328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br>
              <a:rPr lang="en-US" altLang="ko-KR" sz="1500" dirty="0">
                <a:solidFill>
                  <a:schemeClr val="bg2"/>
                </a:solidFill>
              </a:rPr>
            </a:br>
            <a:r>
              <a:rPr lang="en-US" altLang="ko-KR" sz="1500" dirty="0">
                <a:solidFill>
                  <a:schemeClr val="bg2"/>
                </a:solidFill>
              </a:rPr>
              <a:t>Logistic vs </a:t>
            </a:r>
            <a:r>
              <a:rPr lang="en-US" altLang="ko-KR" sz="1500" dirty="0" err="1">
                <a:solidFill>
                  <a:schemeClr val="bg2"/>
                </a:solidFill>
              </a:rPr>
              <a:t>Gompertz</a:t>
            </a:r>
            <a:r>
              <a:rPr lang="en-US" altLang="ko-KR" sz="1500" dirty="0">
                <a:solidFill>
                  <a:schemeClr val="bg2"/>
                </a:solidFill>
              </a:rPr>
              <a:t> in the 1</a:t>
            </a:r>
            <a:r>
              <a:rPr lang="en-US" altLang="ko-KR" sz="1500" baseline="30000" dirty="0">
                <a:solidFill>
                  <a:schemeClr val="bg2"/>
                </a:solidFill>
              </a:rPr>
              <a:t>st</a:t>
            </a:r>
            <a:r>
              <a:rPr lang="en-US" altLang="ko-KR" sz="1500" dirty="0">
                <a:solidFill>
                  <a:schemeClr val="bg2"/>
                </a:solidFill>
              </a:rPr>
              <a:t> Segment (log-scaled)</a:t>
            </a:r>
            <a:endParaRPr lang="ko-KR" altLang="en-US" sz="1500" dirty="0">
              <a:solidFill>
                <a:schemeClr val="bg2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063" y="1505936"/>
            <a:ext cx="6762319" cy="295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C8BCB135-D39F-4E9B-8113-8886EE023CF4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C13C1-63E4-4245-A4FD-1D2F47B08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20" y="1748871"/>
            <a:ext cx="3506906" cy="340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61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120328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br>
              <a:rPr lang="en-US" altLang="ko-KR" sz="1500" dirty="0">
                <a:solidFill>
                  <a:schemeClr val="bg2"/>
                </a:solidFill>
              </a:rPr>
            </a:br>
            <a:r>
              <a:rPr lang="en-US" altLang="ko-KR" sz="1500" dirty="0">
                <a:solidFill>
                  <a:schemeClr val="bg2"/>
                </a:solidFill>
              </a:rPr>
              <a:t>Logistic vs </a:t>
            </a:r>
            <a:r>
              <a:rPr lang="en-US" altLang="ko-KR" sz="1500" dirty="0" err="1">
                <a:solidFill>
                  <a:schemeClr val="bg2"/>
                </a:solidFill>
              </a:rPr>
              <a:t>Gompertz</a:t>
            </a:r>
            <a:r>
              <a:rPr lang="en-US" altLang="ko-KR" sz="1500" dirty="0">
                <a:solidFill>
                  <a:schemeClr val="bg2"/>
                </a:solidFill>
              </a:rPr>
              <a:t> in the 2</a:t>
            </a:r>
            <a:r>
              <a:rPr lang="en-US" altLang="ko-KR" sz="1500" baseline="30000" dirty="0">
                <a:solidFill>
                  <a:schemeClr val="bg2"/>
                </a:solidFill>
              </a:rPr>
              <a:t>nd</a:t>
            </a:r>
            <a:r>
              <a:rPr lang="en-US" altLang="ko-KR" sz="1500" dirty="0">
                <a:solidFill>
                  <a:schemeClr val="bg2"/>
                </a:solidFill>
              </a:rPr>
              <a:t> Segment  (log-scaled)</a:t>
            </a:r>
            <a:br>
              <a:rPr lang="ko-KR" altLang="en-US" sz="1500" dirty="0">
                <a:solidFill>
                  <a:schemeClr val="bg2"/>
                </a:solidFill>
              </a:rPr>
            </a:br>
            <a:endParaRPr lang="ko-KR" altLang="en-US" sz="1500" dirty="0">
              <a:solidFill>
                <a:schemeClr val="bg2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C8BCB135-D39F-4E9B-8113-8886EE023CF4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FFD30-350E-554F-AA90-0F1285FE6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047" y="1746005"/>
            <a:ext cx="3502212" cy="33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5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3202718" y="2292845"/>
            <a:ext cx="2738564" cy="55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1. Introduction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400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DDDC-26E0-5D45-89B6-8AA3431D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173608"/>
            <a:ext cx="7688700" cy="535200"/>
          </a:xfrm>
        </p:spPr>
        <p:txBody>
          <a:bodyPr/>
          <a:lstStyle/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r>
              <a:rPr lang="en-US" altLang="ko-KR" sz="1500" dirty="0"/>
              <a:t>Interpretation of the parameters</a:t>
            </a:r>
            <a:endParaRPr lang="en-KR" sz="1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D1E1-1C70-4F46-B143-0A8A0DEF3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778350"/>
            <a:ext cx="7688700" cy="322395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b="1" dirty="0"/>
              <a:t>Logistic Model</a:t>
            </a:r>
            <a:endParaRPr lang="en-US" sz="1000" b="1" dirty="0"/>
          </a:p>
          <a:p>
            <a:pPr marL="146050" indent="0">
              <a:lnSpc>
                <a:spcPct val="200000"/>
              </a:lnSpc>
              <a:buNone/>
            </a:pPr>
            <a:r>
              <a:rPr lang="en-US" altLang="ko-KR" dirty="0"/>
              <a:t>- a</a:t>
            </a:r>
            <a:r>
              <a:rPr lang="ko-KR" altLang="en-US" dirty="0"/>
              <a:t>의 경우 강한 </a:t>
            </a:r>
            <a:r>
              <a:rPr lang="ko-KR" altLang="en-US" dirty="0">
                <a:solidFill>
                  <a:srgbClr val="003FD1"/>
                </a:solidFill>
              </a:rPr>
              <a:t>양의 상관관계 </a:t>
            </a:r>
            <a:r>
              <a:rPr lang="en-US" altLang="ko-KR" dirty="0"/>
              <a:t>(</a:t>
            </a:r>
            <a:r>
              <a:rPr lang="ko-KR" altLang="en-US" dirty="0"/>
              <a:t>상관계수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0.79)</a:t>
            </a:r>
          </a:p>
          <a:p>
            <a:pPr marL="146050" indent="0">
              <a:lnSpc>
                <a:spcPct val="200000"/>
              </a:lnSpc>
              <a:buNone/>
            </a:pPr>
            <a:r>
              <a:rPr lang="en-US" altLang="ko-KR" dirty="0"/>
              <a:t>- b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에서는 각</a:t>
            </a:r>
            <a:r>
              <a:rPr lang="en-US" altLang="ko-KR" dirty="0"/>
              <a:t> segment</a:t>
            </a:r>
            <a:r>
              <a:rPr lang="ko-KR" altLang="en-US" dirty="0"/>
              <a:t>별로 뚜렷한 상관관계가 나타나지 않음</a:t>
            </a:r>
            <a:r>
              <a:rPr lang="en-US" altLang="ko-KR" dirty="0"/>
              <a:t>. (</a:t>
            </a:r>
            <a:r>
              <a:rPr lang="ko-KR" altLang="en-US" dirty="0"/>
              <a:t>상관계수는 각각 </a:t>
            </a:r>
            <a:r>
              <a:rPr lang="en-US" altLang="ko-KR" dirty="0"/>
              <a:t>-0.071,</a:t>
            </a:r>
            <a:r>
              <a:rPr lang="ko-KR" altLang="en-US" dirty="0"/>
              <a:t> </a:t>
            </a:r>
            <a:r>
              <a:rPr lang="en-US" altLang="ko-KR" dirty="0"/>
              <a:t>-0.065)</a:t>
            </a:r>
          </a:p>
          <a:p>
            <a:pPr marL="146050" indent="0">
              <a:lnSpc>
                <a:spcPct val="200000"/>
              </a:lnSpc>
              <a:buNone/>
            </a:pPr>
            <a:endParaRPr lang="en-KR" dirty="0"/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B746CA-90CD-6644-840D-308DA5869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52" y="3118354"/>
            <a:ext cx="2089765" cy="202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8F73B9-E7C8-4244-A041-71DE02A09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2" y="3118354"/>
            <a:ext cx="2087565" cy="2025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FE7D95-BF88-6045-B8F5-E54D5393F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444" y="3118354"/>
            <a:ext cx="2087566" cy="2025147"/>
          </a:xfrm>
          <a:prstGeom prst="rect">
            <a:avLst/>
          </a:prstGeom>
        </p:spPr>
      </p:pic>
      <p:pic>
        <p:nvPicPr>
          <p:cNvPr id="11" name="그림 9">
            <a:extLst>
              <a:ext uri="{FF2B5EF4-FFF2-40B4-BE49-F238E27FC236}">
                <a16:creationId xmlns:a16="http://schemas.microsoft.com/office/drawing/2014/main" id="{9AC16695-25E0-6F48-A74D-4C735FB42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100" y="1926792"/>
            <a:ext cx="972438" cy="42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92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D1E1-1C70-4F46-B143-0A8A0DEF3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778350"/>
            <a:ext cx="7688700" cy="322395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b="1" dirty="0" err="1"/>
              <a:t>Gompertz</a:t>
            </a:r>
            <a:r>
              <a:rPr lang="en-US" b="1" dirty="0"/>
              <a:t> Model</a:t>
            </a:r>
            <a:endParaRPr lang="en-US" sz="1000" b="1" dirty="0"/>
          </a:p>
          <a:p>
            <a:pPr marL="146050" indent="0">
              <a:lnSpc>
                <a:spcPct val="200000"/>
              </a:lnSpc>
              <a:buNone/>
            </a:pPr>
            <a:r>
              <a:rPr lang="en-US" altLang="ko-KR" dirty="0"/>
              <a:t>- a</a:t>
            </a:r>
            <a:r>
              <a:rPr lang="ko-KR" altLang="en-US" dirty="0"/>
              <a:t>의 경우 강한 </a:t>
            </a:r>
            <a:r>
              <a:rPr lang="ko-KR" altLang="en-US" dirty="0">
                <a:solidFill>
                  <a:srgbClr val="003FD1"/>
                </a:solidFill>
              </a:rPr>
              <a:t>양의 상관관계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상관계수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0.73)</a:t>
            </a:r>
          </a:p>
          <a:p>
            <a:pPr marL="146050" indent="0">
              <a:lnSpc>
                <a:spcPct val="200000"/>
              </a:lnSpc>
              <a:buNone/>
            </a:pPr>
            <a:r>
              <a:rPr lang="en-US" altLang="ko-KR" dirty="0"/>
              <a:t>- b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에서는 각</a:t>
            </a:r>
            <a:r>
              <a:rPr lang="en-US" altLang="ko-KR" dirty="0"/>
              <a:t> segment</a:t>
            </a:r>
            <a:r>
              <a:rPr lang="ko-KR" altLang="en-US" dirty="0"/>
              <a:t>별로 뚜렷한 상관관계가 나타나지 않음</a:t>
            </a:r>
            <a:r>
              <a:rPr lang="en-US" altLang="ko-KR" dirty="0"/>
              <a:t>. (</a:t>
            </a:r>
            <a:r>
              <a:rPr lang="ko-KR" altLang="en-US" dirty="0"/>
              <a:t>상관계수는 각각 </a:t>
            </a:r>
            <a:r>
              <a:rPr lang="en-US" altLang="ko-KR" dirty="0"/>
              <a:t>0.0056,</a:t>
            </a:r>
            <a:r>
              <a:rPr lang="ko-KR" altLang="en-US" dirty="0"/>
              <a:t> </a:t>
            </a:r>
            <a:r>
              <a:rPr lang="en-US" altLang="ko-KR" dirty="0"/>
              <a:t>-0.048)</a:t>
            </a:r>
          </a:p>
          <a:p>
            <a:pPr marL="146050" indent="0">
              <a:lnSpc>
                <a:spcPct val="200000"/>
              </a:lnSpc>
              <a:buNone/>
            </a:pPr>
            <a:endParaRPr lang="en-US" altLang="ko-KR" dirty="0"/>
          </a:p>
          <a:p>
            <a:pPr marL="146050" indent="0">
              <a:lnSpc>
                <a:spcPct val="200000"/>
              </a:lnSpc>
              <a:buNone/>
            </a:pPr>
            <a:endParaRPr lang="en-KR" dirty="0"/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9" name="그림 2">
            <a:extLst>
              <a:ext uri="{FF2B5EF4-FFF2-40B4-BE49-F238E27FC236}">
                <a16:creationId xmlns:a16="http://schemas.microsoft.com/office/drawing/2014/main" id="{B773BB9D-E77B-074F-B5DF-5A46B2BB8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27" y="1941120"/>
            <a:ext cx="861005" cy="331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FC9891-BBE8-2D49-93D9-56C657ADF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20" y="3118351"/>
            <a:ext cx="2087566" cy="2025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9636E9-3D16-184A-8658-554D9A0E6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697" y="3118351"/>
            <a:ext cx="2087567" cy="20251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F7EFFC-CF87-1D4B-A07E-B74F16D02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983" y="3118351"/>
            <a:ext cx="2087567" cy="202514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838834C-9812-4932-BF18-21B531F21F39}"/>
              </a:ext>
            </a:extLst>
          </p:cNvPr>
          <p:cNvSpPr txBox="1">
            <a:spLocks/>
          </p:cNvSpPr>
          <p:nvPr/>
        </p:nvSpPr>
        <p:spPr>
          <a:xfrm>
            <a:off x="729450" y="121613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r>
              <a:rPr lang="en-US" altLang="ko-KR" sz="1500" dirty="0"/>
              <a:t>Interpretation of the parameters</a:t>
            </a:r>
            <a:endParaRPr lang="en-KR" sz="1500" dirty="0"/>
          </a:p>
        </p:txBody>
      </p:sp>
    </p:spTree>
    <p:extLst>
      <p:ext uri="{BB962C8B-B14F-4D97-AF65-F5344CB8AC3E}">
        <p14:creationId xmlns:p14="http://schemas.microsoft.com/office/powerpoint/2010/main" val="2834303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D1E1-1C70-4F46-B143-0A8A0DEF3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49" y="1576551"/>
            <a:ext cx="8050591" cy="322395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b="1" dirty="0"/>
              <a:t>1</a:t>
            </a:r>
            <a:r>
              <a:rPr lang="en-US" altLang="ko-KR" b="1" baseline="30000" dirty="0"/>
              <a:t>st</a:t>
            </a:r>
            <a:r>
              <a:rPr lang="en-US" altLang="ko-KR" b="1" dirty="0"/>
              <a:t> Segment</a:t>
            </a:r>
            <a:endParaRPr lang="en-US" sz="1000" b="1" dirty="0"/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FF0000"/>
                </a:solidFill>
              </a:rPr>
              <a:t>음의 상관관계</a:t>
            </a:r>
            <a:r>
              <a:rPr lang="ko-KR" altLang="en-US" dirty="0"/>
              <a:t> </a:t>
            </a:r>
            <a:r>
              <a:rPr lang="en-US" altLang="ko-KR" dirty="0"/>
              <a:t>(8/31</a:t>
            </a:r>
            <a:r>
              <a:rPr lang="ko-KR" altLang="en-US" dirty="0" err="1"/>
              <a:t>까지의</a:t>
            </a:r>
            <a:r>
              <a:rPr lang="ko-KR" altLang="en-US" dirty="0"/>
              <a:t> 누적 </a:t>
            </a:r>
            <a:r>
              <a:rPr lang="ko-KR" altLang="en-US" dirty="0" err="1"/>
              <a:t>확진자</a:t>
            </a:r>
            <a:r>
              <a:rPr lang="ko-KR" altLang="en-US" dirty="0"/>
              <a:t> 수와 확산속도가 반비례</a:t>
            </a:r>
            <a:r>
              <a:rPr lang="en-US" altLang="ko-KR" dirty="0"/>
              <a:t>)</a:t>
            </a:r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 / b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 사이의 상관관계는 약한 수준에 불과</a:t>
            </a:r>
            <a:endParaRPr lang="en-US" altLang="ko-KR" dirty="0"/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9B1BC-AF52-0946-B337-FB1794CC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47" y="2790753"/>
            <a:ext cx="2425265" cy="2352748"/>
          </a:xfrm>
          <a:prstGeom prst="rect">
            <a:avLst/>
          </a:prstGeom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93F7E5E2-E2B7-334D-8A42-E584EA381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5A63B7-06B0-044F-B535-1719598BE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693" y="2776061"/>
            <a:ext cx="2425264" cy="23527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F98C1C8-3949-4207-BC6A-3C6C37001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1" y="1198633"/>
            <a:ext cx="7688700" cy="535200"/>
          </a:xfrm>
        </p:spPr>
        <p:txBody>
          <a:bodyPr/>
          <a:lstStyle/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r>
              <a:rPr lang="en-US" altLang="ko-KR" sz="1500" dirty="0"/>
              <a:t>Interpretation of the parameters</a:t>
            </a:r>
            <a:endParaRPr lang="en-KR" sz="1500" dirty="0"/>
          </a:p>
        </p:txBody>
      </p:sp>
    </p:spTree>
    <p:extLst>
      <p:ext uri="{BB962C8B-B14F-4D97-AF65-F5344CB8AC3E}">
        <p14:creationId xmlns:p14="http://schemas.microsoft.com/office/powerpoint/2010/main" val="3742517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D1E1-1C70-4F46-B143-0A8A0DEF3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570245"/>
            <a:ext cx="8101040" cy="322395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b="1" dirty="0"/>
              <a:t>2</a:t>
            </a:r>
            <a:r>
              <a:rPr lang="en-US" altLang="ko-KR" b="1" baseline="30000" dirty="0"/>
              <a:t>nd</a:t>
            </a:r>
            <a:r>
              <a:rPr lang="en-US" altLang="ko-KR" b="1" dirty="0"/>
              <a:t> Segment</a:t>
            </a:r>
            <a:endParaRPr lang="en-US" sz="1000" b="1" dirty="0"/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FF0000"/>
                </a:solidFill>
              </a:rPr>
              <a:t>음의 상관관계 </a:t>
            </a:r>
            <a:r>
              <a:rPr lang="en-US" altLang="ko-KR" dirty="0"/>
              <a:t>(8/31</a:t>
            </a:r>
            <a:r>
              <a:rPr lang="ko-KR" altLang="en-US" dirty="0" err="1"/>
              <a:t>까지의</a:t>
            </a:r>
            <a:r>
              <a:rPr lang="ko-KR" altLang="en-US" dirty="0"/>
              <a:t> 누적 </a:t>
            </a:r>
            <a:r>
              <a:rPr lang="ko-KR" altLang="en-US" dirty="0" err="1"/>
              <a:t>확진자</a:t>
            </a:r>
            <a:r>
              <a:rPr lang="ko-KR" altLang="en-US" dirty="0"/>
              <a:t> 수와 확산속도가 반비례</a:t>
            </a:r>
            <a:r>
              <a:rPr lang="en-US" altLang="ko-KR" dirty="0"/>
              <a:t>)</a:t>
            </a:r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dirty="0"/>
              <a:t>1</a:t>
            </a:r>
            <a:r>
              <a:rPr lang="en-US" altLang="ko-KR" baseline="30000" dirty="0"/>
              <a:t>st</a:t>
            </a:r>
            <a:r>
              <a:rPr lang="en-US" altLang="ko-KR" dirty="0"/>
              <a:t> Segment</a:t>
            </a:r>
            <a:r>
              <a:rPr lang="ko-KR" altLang="en-US" dirty="0"/>
              <a:t>와 다르게 </a:t>
            </a:r>
            <a:r>
              <a:rPr lang="en-US" altLang="ko-KR" dirty="0"/>
              <a:t>b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 사이에 강한 </a:t>
            </a:r>
            <a:r>
              <a:rPr lang="ko-KR" altLang="en-US" dirty="0">
                <a:solidFill>
                  <a:srgbClr val="003FD1"/>
                </a:solidFill>
              </a:rPr>
              <a:t>양의 상관관계</a:t>
            </a:r>
            <a:r>
              <a:rPr lang="ko-KR" altLang="en-US" dirty="0"/>
              <a:t>가 나타남</a:t>
            </a:r>
            <a:r>
              <a:rPr lang="en-US" altLang="ko-KR" dirty="0"/>
              <a:t>.</a:t>
            </a:r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93F7E5E2-E2B7-334D-8A42-E584EA381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B40161-6DCD-9048-BAA0-54488EC5A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65" y="2790752"/>
            <a:ext cx="2425264" cy="2352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A19953-9F8F-2A4F-B1F2-19D832A3C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144" y="2790752"/>
            <a:ext cx="2425264" cy="235274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E0852D4-0CE7-49A0-8F20-D20E5F8B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173608"/>
            <a:ext cx="7688700" cy="535200"/>
          </a:xfrm>
        </p:spPr>
        <p:txBody>
          <a:bodyPr/>
          <a:lstStyle/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r>
              <a:rPr lang="en-US" altLang="ko-KR" sz="1500" dirty="0"/>
              <a:t>Interpretation of the parameters</a:t>
            </a:r>
            <a:endParaRPr lang="en-KR" sz="1500" dirty="0"/>
          </a:p>
        </p:txBody>
      </p:sp>
    </p:spTree>
    <p:extLst>
      <p:ext uri="{BB962C8B-B14F-4D97-AF65-F5344CB8AC3E}">
        <p14:creationId xmlns:p14="http://schemas.microsoft.com/office/powerpoint/2010/main" val="1934771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D1E1-1C70-4F46-B143-0A8A0DEF3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880" y="1708808"/>
            <a:ext cx="8101040" cy="326104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sz="1400" dirty="0"/>
              <a:t>각 모델의 </a:t>
            </a:r>
            <a:r>
              <a:rPr lang="en-US" altLang="ko-KR" sz="1400" b="1" dirty="0"/>
              <a:t>a</a:t>
            </a:r>
            <a:r>
              <a:rPr lang="ko-KR" altLang="en-US" sz="1400" b="1" dirty="0"/>
              <a:t>와 </a:t>
            </a:r>
            <a:r>
              <a:rPr lang="en-US" altLang="ko-KR" sz="1400" b="1" dirty="0"/>
              <a:t>c</a:t>
            </a:r>
            <a:r>
              <a:rPr lang="ko-KR" altLang="en-US" sz="1400" dirty="0"/>
              <a:t>의 상관계수가 모델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segment</a:t>
            </a:r>
            <a:r>
              <a:rPr lang="ko-KR" altLang="en-US" sz="1400" dirty="0"/>
              <a:t>에 상관 없이 </a:t>
            </a:r>
            <a:r>
              <a:rPr lang="ko-KR" altLang="en-US" sz="1400" dirty="0">
                <a:solidFill>
                  <a:srgbClr val="FF0000"/>
                </a:solidFill>
              </a:rPr>
              <a:t>음의 상관관계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146050" indent="0">
              <a:lnSpc>
                <a:spcPct val="200000"/>
              </a:lnSpc>
              <a:buNone/>
            </a:pPr>
            <a:r>
              <a:rPr lang="en-US" altLang="ko-KR" sz="1400" dirty="0">
                <a:solidFill>
                  <a:schemeClr val="bg2"/>
                </a:solidFill>
              </a:rPr>
              <a:t>       (a and c have quite strongly negative correlation in each model and each segment)</a:t>
            </a:r>
          </a:p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누적 </a:t>
            </a:r>
            <a:r>
              <a:rPr lang="ko-KR" altLang="en-US" b="1" dirty="0" err="1"/>
              <a:t>확진자</a:t>
            </a:r>
            <a:r>
              <a:rPr lang="ko-KR" altLang="en-US" b="1" dirty="0"/>
              <a:t> 수</a:t>
            </a:r>
            <a:r>
              <a:rPr lang="ko-KR" altLang="en-US" dirty="0"/>
              <a:t>와 </a:t>
            </a:r>
            <a:r>
              <a:rPr lang="ko-KR" altLang="en-US" b="1" dirty="0"/>
              <a:t>확산 속도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FF0000"/>
                </a:solidFill>
              </a:rPr>
              <a:t>반비례</a:t>
            </a:r>
            <a:r>
              <a:rPr lang="en-US" altLang="ko-KR" dirty="0">
                <a:solidFill>
                  <a:srgbClr val="FF0000"/>
                </a:solidFill>
              </a:rPr>
              <a:t> (-&gt; Cumulative cases and spread speed is inverse proportional)</a:t>
            </a:r>
          </a:p>
          <a:p>
            <a:pPr>
              <a:lnSpc>
                <a:spcPct val="200000"/>
              </a:lnSpc>
              <a:buFontTx/>
              <a:buChar char="-"/>
            </a:pPr>
            <a:endParaRPr lang="en-US" altLang="ko-KR" sz="700" dirty="0">
              <a:solidFill>
                <a:srgbClr val="FF0000"/>
              </a:solidFill>
            </a:endParaRPr>
          </a:p>
          <a:p>
            <a:pPr marL="146050" indent="0">
              <a:lnSpc>
                <a:spcPct val="200000"/>
              </a:lnSpc>
              <a:buNone/>
            </a:pPr>
            <a:r>
              <a:rPr lang="ko-KR" altLang="en-US" dirty="0"/>
              <a:t>      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COVID-19 </a:t>
            </a:r>
            <a:r>
              <a:rPr lang="ko-KR" altLang="en-US" dirty="0"/>
              <a:t>초기단계에 </a:t>
            </a:r>
            <a:r>
              <a:rPr lang="ko-KR" altLang="en-US" dirty="0" err="1"/>
              <a:t>확진자가</a:t>
            </a:r>
            <a:r>
              <a:rPr lang="ko-KR" altLang="en-US" dirty="0"/>
              <a:t> 많은 국가들에서 신속한 </a:t>
            </a:r>
            <a:r>
              <a:rPr lang="ko-KR" altLang="en-US" dirty="0" err="1"/>
              <a:t>거리두기</a:t>
            </a:r>
            <a:r>
              <a:rPr lang="ko-KR" altLang="en-US" dirty="0"/>
              <a:t> 정책</a:t>
            </a:r>
            <a:endParaRPr lang="en-US" altLang="ko-KR" dirty="0"/>
          </a:p>
          <a:p>
            <a:pPr marL="146050" indent="0">
              <a:lnSpc>
                <a:spcPct val="100000"/>
              </a:lnSpc>
              <a:buNone/>
            </a:pPr>
            <a:r>
              <a:rPr lang="en-US" altLang="ko-KR" sz="1200" dirty="0"/>
              <a:t>             (When COVID-19 had </a:t>
            </a:r>
            <a:r>
              <a:rPr lang="en-US" altLang="ko-KR" sz="1200" dirty="0" err="1"/>
              <a:t>outbreaked</a:t>
            </a:r>
            <a:r>
              <a:rPr lang="en-US" altLang="ko-KR" sz="1200" dirty="0"/>
              <a:t> at first in Feb. and Mar. in 2020, almost countries quickly implemented social                  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ko-KR" sz="1200" dirty="0"/>
              <a:t>              distancing policies and it was valid to reduce daily cases)</a:t>
            </a:r>
          </a:p>
          <a:p>
            <a:pPr marL="146050" indent="0">
              <a:lnSpc>
                <a:spcPct val="200000"/>
              </a:lnSpc>
              <a:buNone/>
            </a:pPr>
            <a:r>
              <a:rPr lang="ko-KR" altLang="en-US" dirty="0"/>
              <a:t>          </a:t>
            </a:r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Growth Curve slope</a:t>
            </a:r>
            <a:r>
              <a:rPr lang="ko-KR" altLang="en-US" dirty="0"/>
              <a:t>가 완만한 경우 초기 대응에 실패하여 누적 </a:t>
            </a:r>
            <a:r>
              <a:rPr lang="ko-KR" altLang="en-US" dirty="0" err="1"/>
              <a:t>확진자가</a:t>
            </a:r>
            <a:r>
              <a:rPr lang="ko-KR" altLang="en-US" dirty="0"/>
              <a:t> 계속 증가</a:t>
            </a:r>
            <a:endParaRPr lang="en-US" altLang="ko-KR" dirty="0"/>
          </a:p>
          <a:p>
            <a:pPr marL="146050" indent="0">
              <a:lnSpc>
                <a:spcPct val="100000"/>
              </a:lnSpc>
              <a:buNone/>
            </a:pPr>
            <a:r>
              <a:rPr lang="en-US" altLang="ko-KR" sz="1200" dirty="0"/>
              <a:t>             (In the countries having had slight incline for COVID-19, they dealt with it relatively easily so the level of social distancing policies was lower. It caused bad results that the cumulative cases was continuously increasing)</a:t>
            </a:r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93F7E5E2-E2B7-334D-8A42-E584EA381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852D4-0CE7-49A0-8F20-D20E5F8B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173608"/>
            <a:ext cx="7688700" cy="535200"/>
          </a:xfrm>
        </p:spPr>
        <p:txBody>
          <a:bodyPr/>
          <a:lstStyle/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r>
              <a:rPr lang="en-US" altLang="ko-KR" sz="1500" dirty="0"/>
              <a:t>Interpretation of the parameters</a:t>
            </a:r>
            <a:endParaRPr lang="en-KR" sz="1500" dirty="0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AC4194F5-65E1-E14D-B38F-D21979B3CA87}"/>
              </a:ext>
            </a:extLst>
          </p:cNvPr>
          <p:cNvSpPr/>
          <p:nvPr/>
        </p:nvSpPr>
        <p:spPr>
          <a:xfrm>
            <a:off x="836612" y="4197683"/>
            <a:ext cx="225590" cy="154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3917DE9-9BC6-CA4E-8BD4-DCE7F6D00F59}"/>
              </a:ext>
            </a:extLst>
          </p:cNvPr>
          <p:cNvSpPr/>
          <p:nvPr/>
        </p:nvSpPr>
        <p:spPr>
          <a:xfrm>
            <a:off x="822303" y="3434693"/>
            <a:ext cx="225590" cy="154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3660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4D1E1-1C70-4F46-B143-0A8A0DEF3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463041"/>
            <a:ext cx="8315866" cy="3580598"/>
          </a:xfrm>
        </p:spPr>
        <p:txBody>
          <a:bodyPr/>
          <a:lstStyle/>
          <a:p>
            <a:pPr marL="146050" indent="0">
              <a:lnSpc>
                <a:spcPct val="200000"/>
              </a:lnSpc>
              <a:buNone/>
            </a:pPr>
            <a:endParaRPr lang="en-US" altLang="ko-KR" sz="800" dirty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2</a:t>
            </a:r>
            <a:r>
              <a:rPr lang="en-US" altLang="ko-KR" sz="1400" baseline="30000" dirty="0"/>
              <a:t>nd</a:t>
            </a:r>
            <a:r>
              <a:rPr lang="en-US" altLang="ko-KR" sz="1400" dirty="0"/>
              <a:t> Segment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1</a:t>
            </a:r>
            <a:r>
              <a:rPr lang="en-US" altLang="ko-KR" sz="1400" baseline="30000" dirty="0"/>
              <a:t>st</a:t>
            </a:r>
            <a:r>
              <a:rPr lang="en-US" altLang="ko-KR" sz="1400" dirty="0"/>
              <a:t> Segment</a:t>
            </a:r>
            <a:r>
              <a:rPr lang="ko-KR" altLang="en-US" sz="1400" dirty="0"/>
              <a:t>와 다르게 </a:t>
            </a:r>
            <a:r>
              <a:rPr lang="en-US" altLang="ko-KR" sz="1400" b="1" dirty="0"/>
              <a:t>b</a:t>
            </a:r>
            <a:r>
              <a:rPr lang="ko-KR" altLang="en-US" sz="1400" b="1" dirty="0"/>
              <a:t>와 </a:t>
            </a:r>
            <a:r>
              <a:rPr lang="en-US" altLang="ko-KR" sz="1400" b="1" dirty="0"/>
              <a:t>c</a:t>
            </a:r>
            <a:r>
              <a:rPr lang="ko-KR" altLang="en-US" sz="1400" b="1" dirty="0"/>
              <a:t> </a:t>
            </a:r>
            <a:r>
              <a:rPr lang="ko-KR" altLang="en-US" sz="1400" dirty="0"/>
              <a:t>사이에 강한 </a:t>
            </a:r>
            <a:r>
              <a:rPr lang="ko-KR" altLang="en-US" sz="1400" dirty="0">
                <a:solidFill>
                  <a:srgbClr val="003FD1"/>
                </a:solidFill>
              </a:rPr>
              <a:t>양의 상관관계</a:t>
            </a:r>
            <a:endParaRPr lang="en-US" altLang="ko-KR" sz="1400" dirty="0"/>
          </a:p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b="1" dirty="0"/>
              <a:t>확산 시기</a:t>
            </a:r>
            <a:r>
              <a:rPr lang="ko-KR" altLang="en-US" dirty="0"/>
              <a:t>와 </a:t>
            </a:r>
            <a:r>
              <a:rPr lang="ko-KR" altLang="en-US" b="1" dirty="0"/>
              <a:t>확산 속도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003FD1"/>
                </a:solidFill>
              </a:rPr>
              <a:t>비례</a:t>
            </a:r>
            <a:endParaRPr lang="en-US" altLang="ko-KR" dirty="0">
              <a:solidFill>
                <a:srgbClr val="003FD1"/>
              </a:solidFill>
            </a:endParaRPr>
          </a:p>
          <a:p>
            <a:pPr>
              <a:lnSpc>
                <a:spcPct val="200000"/>
              </a:lnSpc>
              <a:buFontTx/>
              <a:buChar char="-"/>
            </a:pPr>
            <a:endParaRPr lang="en-US" altLang="ko-KR" dirty="0">
              <a:solidFill>
                <a:srgbClr val="003FD1"/>
              </a:solidFill>
            </a:endParaRPr>
          </a:p>
          <a:p>
            <a:pPr marL="146050" indent="0">
              <a:lnSpc>
                <a:spcPct val="200000"/>
              </a:lnSpc>
              <a:buNone/>
            </a:pPr>
            <a:r>
              <a:rPr lang="ko-KR" altLang="en-US" dirty="0"/>
              <a:t>          </a:t>
            </a:r>
            <a:r>
              <a:rPr lang="en-US" altLang="ko-KR" dirty="0"/>
              <a:t>1)</a:t>
            </a:r>
            <a:r>
              <a:rPr lang="ko-KR" altLang="en-US" dirty="0"/>
              <a:t> 단일 </a:t>
            </a:r>
            <a:r>
              <a:rPr lang="en-US" altLang="ko-KR" dirty="0"/>
              <a:t>segment</a:t>
            </a:r>
            <a:r>
              <a:rPr lang="ko-KR" altLang="en-US" dirty="0"/>
              <a:t>로 보이는 국가</a:t>
            </a:r>
            <a:r>
              <a:rPr lang="en-US" altLang="ko-KR" dirty="0"/>
              <a:t>(Benin, Malawi)</a:t>
            </a:r>
            <a:r>
              <a:rPr lang="ko-KR" altLang="en-US" dirty="0" err="1"/>
              <a:t>를</a:t>
            </a:r>
            <a:r>
              <a:rPr lang="ko-KR" altLang="en-US" dirty="0"/>
              <a:t> 제외하면 항상 </a:t>
            </a:r>
            <a:r>
              <a:rPr lang="en-US" altLang="ko-KR" dirty="0"/>
              <a:t>b2 &gt; b1</a:t>
            </a:r>
            <a:r>
              <a:rPr lang="ko-KR" altLang="en-US" dirty="0"/>
              <a:t>의 관계 </a:t>
            </a:r>
            <a:r>
              <a:rPr lang="en-US" altLang="ko-KR" dirty="0"/>
              <a:t>(</a:t>
            </a:r>
            <a:r>
              <a:rPr lang="ko-KR" altLang="en-US" dirty="0"/>
              <a:t>보정 필요</a:t>
            </a:r>
            <a:r>
              <a:rPr lang="en-US" altLang="ko-KR" dirty="0"/>
              <a:t>)</a:t>
            </a:r>
          </a:p>
          <a:p>
            <a:pPr marL="146050" indent="0">
              <a:lnSpc>
                <a:spcPct val="200000"/>
              </a:lnSpc>
              <a:buNone/>
            </a:pPr>
            <a:endParaRPr lang="en-US" altLang="ko-KR" dirty="0"/>
          </a:p>
          <a:p>
            <a:pPr marL="146050" indent="0">
              <a:lnSpc>
                <a:spcPct val="200000"/>
              </a:lnSpc>
              <a:buNone/>
            </a:pPr>
            <a:r>
              <a:rPr lang="ko-KR" altLang="en-US" dirty="0"/>
              <a:t>          </a:t>
            </a:r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en-US" altLang="ko-KR" baseline="30000" dirty="0"/>
              <a:t>nd</a:t>
            </a:r>
            <a:r>
              <a:rPr lang="en-US" altLang="ko-KR" dirty="0"/>
              <a:t> Segment</a:t>
            </a:r>
            <a:r>
              <a:rPr lang="ko-KR" altLang="en-US" dirty="0"/>
              <a:t>에서는 </a:t>
            </a:r>
            <a:r>
              <a:rPr lang="ko-KR" altLang="en-US" dirty="0" err="1"/>
              <a:t>무증상자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경증감염자</a:t>
            </a:r>
            <a:r>
              <a:rPr lang="ko-KR" altLang="en-US" dirty="0"/>
              <a:t> 등의 영향으로 확산</a:t>
            </a:r>
            <a:r>
              <a:rPr lang="en-US" altLang="ko-KR" dirty="0"/>
              <a:t>(</a:t>
            </a:r>
            <a:r>
              <a:rPr lang="ko-KR" altLang="en-US" dirty="0" err="1"/>
              <a:t>재확산</a:t>
            </a:r>
            <a:r>
              <a:rPr lang="en-US" altLang="ko-KR" dirty="0"/>
              <a:t>)</a:t>
            </a:r>
            <a:r>
              <a:rPr lang="ko-KR" altLang="en-US" dirty="0"/>
              <a:t> 이후 같은 일수를 두고 비교했을 때 </a:t>
            </a:r>
            <a:r>
              <a:rPr lang="en-US" altLang="ko-KR" dirty="0"/>
              <a:t>1</a:t>
            </a:r>
            <a:r>
              <a:rPr lang="en-US" altLang="ko-KR" baseline="30000" dirty="0"/>
              <a:t>st</a:t>
            </a:r>
            <a:r>
              <a:rPr lang="en-US" altLang="ko-KR" dirty="0"/>
              <a:t> Segment</a:t>
            </a:r>
            <a:r>
              <a:rPr lang="ko-KR" altLang="en-US" dirty="0"/>
              <a:t>에 비해 컨트롤하지 못한 탓에 확산 속도가 빠름</a:t>
            </a:r>
            <a:endParaRPr lang="en-US" altLang="ko-KR" dirty="0"/>
          </a:p>
          <a:p>
            <a:pPr marL="146050" indent="0">
              <a:lnSpc>
                <a:spcPct val="200000"/>
              </a:lnSpc>
              <a:buNone/>
            </a:pPr>
            <a:endParaRPr lang="en-US" altLang="ko-KR" dirty="0"/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57420086-1E76-2B46-A3F1-0D6E20BC7717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93F7E5E2-E2B7-334D-8A42-E584EA381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852D4-0CE7-49A0-8F20-D20E5F8B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173608"/>
            <a:ext cx="7688700" cy="535200"/>
          </a:xfrm>
        </p:spPr>
        <p:txBody>
          <a:bodyPr/>
          <a:lstStyle/>
          <a:p>
            <a:r>
              <a:rPr lang="en-US" altLang="ko-KR" sz="1500" dirty="0">
                <a:solidFill>
                  <a:schemeClr val="bg2"/>
                </a:solidFill>
              </a:rPr>
              <a:t>Parameter Correlation Analysis - </a:t>
            </a:r>
            <a:r>
              <a:rPr lang="en-US" altLang="ko-KR" sz="1500" dirty="0"/>
              <a:t>Interpretation of the parameters</a:t>
            </a:r>
            <a:endParaRPr lang="en-KR" sz="15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54CBCD9-1E86-B743-B67F-03AE348ECCD4}"/>
              </a:ext>
            </a:extLst>
          </p:cNvPr>
          <p:cNvSpPr/>
          <p:nvPr/>
        </p:nvSpPr>
        <p:spPr>
          <a:xfrm>
            <a:off x="896566" y="3958228"/>
            <a:ext cx="225590" cy="154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BEBE3C8-D84C-1F43-9F5F-2F67598981D8}"/>
              </a:ext>
            </a:extLst>
          </p:cNvPr>
          <p:cNvSpPr/>
          <p:nvPr/>
        </p:nvSpPr>
        <p:spPr>
          <a:xfrm>
            <a:off x="914400" y="3180826"/>
            <a:ext cx="225590" cy="154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39320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82AA3C9-76CD-2646-AB9C-B9B871EA7B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185" y="816292"/>
            <a:ext cx="5929630" cy="404431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777DBA9-0E2A-CA40-A78F-7521F2547925}"/>
                  </a:ext>
                </a:extLst>
              </p:cNvPr>
              <p:cNvSpPr/>
              <p:nvPr/>
            </p:nvSpPr>
            <p:spPr>
              <a:xfrm>
                <a:off x="434340" y="466100"/>
                <a:ext cx="681990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ore-KR" b="1" dirty="0">
                    <a:latin typeface="Times New Roman" panose="02020603050405020304" pitchFamily="18" charset="0"/>
                    <a:ea typeface="맑은 고딕" panose="020B0503020000020004" pitchFamily="34" charset="-127"/>
                  </a:rPr>
                  <a:t>Significant national factors with maximum predicted cumulative confirmed cases</a:t>
                </a:r>
                <a14:m>
                  <m:oMath xmlns:m="http://schemas.openxmlformats.org/officeDocument/2006/math">
                    <m:r>
                      <a:rPr lang="en-US" altLang="ko-Kore-KR" b="1">
                        <a:latin typeface="Cambria Math" panose="020405030504060302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ko-Kore-KR" altLang="ko-Kore-KR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b="1" i="1"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</m:d>
                  </m:oMath>
                </a14:m>
                <a:r>
                  <a:rPr lang="ko-Kore-KR" altLang="ko-Kore-KR" dirty="0">
                    <a:effectLst/>
                  </a:rPr>
                  <a:t> </a:t>
                </a:r>
                <a:endParaRPr lang="ko-Kore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777DBA9-0E2A-CA40-A78F-7521F2547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" y="466100"/>
                <a:ext cx="6819900" cy="307777"/>
              </a:xfrm>
              <a:prstGeom prst="rect">
                <a:avLst/>
              </a:prstGeom>
              <a:blipFill>
                <a:blip r:embed="rId3"/>
                <a:stretch>
                  <a:fillRect l="-372" b="-2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517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D81BA22-AF46-2244-89CF-9387B96D3435}"/>
                  </a:ext>
                </a:extLst>
              </p:cNvPr>
              <p:cNvSpPr/>
              <p:nvPr/>
            </p:nvSpPr>
            <p:spPr>
              <a:xfrm>
                <a:off x="793003" y="550962"/>
                <a:ext cx="287931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ore-KR" b="1" dirty="0">
                    <a:latin typeface="Times New Roman" panose="02020603050405020304" pitchFamily="18" charset="0"/>
                    <a:ea typeface="맑은 고딕" panose="020B0503020000020004" pitchFamily="34" charset="-127"/>
                  </a:rPr>
                  <a:t>Significant national factors with </a:t>
                </a:r>
                <a14:m>
                  <m:oMath xmlns:m="http://schemas.openxmlformats.org/officeDocument/2006/math">
                    <m:r>
                      <a:rPr lang="en-US" altLang="ko-Kore-KR" b="1" i="1">
                        <a:latin typeface="Cambria Math" panose="020405030504060302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rPr>
                      <m:t>𝛃</m:t>
                    </m:r>
                    <m:r>
                      <a:rPr lang="en-US" altLang="ko-Kore-KR" b="1">
                        <a:latin typeface="Cambria Math" panose="020405030504060302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ko-Kore-KR" altLang="ko-Kore-KR" dirty="0">
                    <a:effectLst/>
                  </a:rPr>
                  <a:t> </a:t>
                </a:r>
                <a:endParaRPr lang="ko-Kore-KR" altLang="en-US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D81BA22-AF46-2244-89CF-9387B96D3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03" y="550962"/>
                <a:ext cx="2879314" cy="307777"/>
              </a:xfrm>
              <a:prstGeom prst="rect">
                <a:avLst/>
              </a:prstGeom>
              <a:blipFill>
                <a:blip r:embed="rId2"/>
                <a:stretch>
                  <a:fillRect l="-881" t="-4000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7549B0EA-6C58-DA4C-9FBB-AFF964855EA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852" y="951230"/>
            <a:ext cx="5916295" cy="4094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417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4;p16">
            <a:extLst>
              <a:ext uri="{FF2B5EF4-FFF2-40B4-BE49-F238E27FC236}">
                <a16:creationId xmlns:a16="http://schemas.microsoft.com/office/drawing/2014/main" id="{CF406442-E7C1-420F-9B64-4ADE4D195A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078" y="1067686"/>
            <a:ext cx="3886503" cy="364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Introduction</a:t>
            </a:r>
            <a:endParaRPr lang="ko-KR" altLang="en-US" sz="1200" dirty="0"/>
          </a:p>
        </p:txBody>
      </p:sp>
      <p:sp>
        <p:nvSpPr>
          <p:cNvPr id="3" name="Google Shape;120;p18">
            <a:extLst>
              <a:ext uri="{FF2B5EF4-FFF2-40B4-BE49-F238E27FC236}">
                <a16:creationId xmlns:a16="http://schemas.microsoft.com/office/drawing/2014/main" id="{CE28579F-A0F9-4F9E-A6B7-D31F0D1D19C5}"/>
              </a:ext>
            </a:extLst>
          </p:cNvPr>
          <p:cNvSpPr txBox="1">
            <a:spLocks/>
          </p:cNvSpPr>
          <p:nvPr/>
        </p:nvSpPr>
        <p:spPr>
          <a:xfrm>
            <a:off x="727650" y="1383449"/>
            <a:ext cx="3513274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Purpose</a:t>
            </a:r>
          </a:p>
        </p:txBody>
      </p:sp>
      <p:sp>
        <p:nvSpPr>
          <p:cNvPr id="5" name="Google Shape;121;p18">
            <a:extLst>
              <a:ext uri="{FF2B5EF4-FFF2-40B4-BE49-F238E27FC236}">
                <a16:creationId xmlns:a16="http://schemas.microsoft.com/office/drawing/2014/main" id="{7992E2A1-2E0D-4DB5-BBD4-599145222C7C}"/>
              </a:ext>
            </a:extLst>
          </p:cNvPr>
          <p:cNvSpPr txBox="1"/>
          <p:nvPr/>
        </p:nvSpPr>
        <p:spPr>
          <a:xfrm>
            <a:off x="727650" y="2034062"/>
            <a:ext cx="4177502" cy="204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통계적 모델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(Growth Curve Model)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통해 각 국가의 확진 경향성을 몇 개의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Parameter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로 요약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적합된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Parameter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의 의미를 해석하고 국가별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time-independent variable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과의 연관성을 분석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이를 통해 정부 정책 및 추후 연구에 근거자료를 제공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1117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9DE3-455B-B547-B28B-6CA49D9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Lato"/>
              <a:buNone/>
            </a:pPr>
            <a:r>
              <a:rPr lang="en-US" altLang="ko-KR" sz="2800" dirty="0">
                <a:solidFill>
                  <a:schemeClr val="bg2"/>
                </a:solidFill>
              </a:rPr>
              <a:t>Growth Curve Model</a:t>
            </a:r>
            <a:endParaRPr lang="ko-KR" altLang="en-US" sz="2800" dirty="0">
              <a:solidFill>
                <a:schemeClr val="bg2"/>
              </a:solidFill>
            </a:endParaRPr>
          </a:p>
        </p:txBody>
      </p:sp>
      <p:graphicFrame>
        <p:nvGraphicFramePr>
          <p:cNvPr id="5" name="표 1">
            <a:extLst>
              <a:ext uri="{FF2B5EF4-FFF2-40B4-BE49-F238E27FC236}">
                <a16:creationId xmlns:a16="http://schemas.microsoft.com/office/drawing/2014/main" id="{6F434A4D-C0F5-EC42-95D8-E6C0A97CA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266905"/>
              </p:ext>
            </p:extLst>
          </p:nvPr>
        </p:nvGraphicFramePr>
        <p:xfrm>
          <a:off x="1275905" y="3232298"/>
          <a:ext cx="6479794" cy="1266263"/>
        </p:xfrm>
        <a:graphic>
          <a:graphicData uri="http://schemas.openxmlformats.org/drawingml/2006/table">
            <a:tbl>
              <a:tblPr/>
              <a:tblGrid>
                <a:gridCol w="978104">
                  <a:extLst>
                    <a:ext uri="{9D8B030D-6E8A-4147-A177-3AD203B41FA5}">
                      <a16:colId xmlns:a16="http://schemas.microsoft.com/office/drawing/2014/main" val="3853313167"/>
                    </a:ext>
                  </a:extLst>
                </a:gridCol>
                <a:gridCol w="1429005">
                  <a:extLst>
                    <a:ext uri="{9D8B030D-6E8A-4147-A177-3AD203B41FA5}">
                      <a16:colId xmlns:a16="http://schemas.microsoft.com/office/drawing/2014/main" val="1748599299"/>
                    </a:ext>
                  </a:extLst>
                </a:gridCol>
                <a:gridCol w="2089967">
                  <a:extLst>
                    <a:ext uri="{9D8B030D-6E8A-4147-A177-3AD203B41FA5}">
                      <a16:colId xmlns:a16="http://schemas.microsoft.com/office/drawing/2014/main" val="2664674041"/>
                    </a:ext>
                  </a:extLst>
                </a:gridCol>
                <a:gridCol w="1008127">
                  <a:extLst>
                    <a:ext uri="{9D8B030D-6E8A-4147-A177-3AD203B41FA5}">
                      <a16:colId xmlns:a16="http://schemas.microsoft.com/office/drawing/2014/main" val="1851865362"/>
                    </a:ext>
                  </a:extLst>
                </a:gridCol>
                <a:gridCol w="974591">
                  <a:extLst>
                    <a:ext uri="{9D8B030D-6E8A-4147-A177-3AD203B41FA5}">
                      <a16:colId xmlns:a16="http://schemas.microsoft.com/office/drawing/2014/main" val="1542306227"/>
                    </a:ext>
                  </a:extLst>
                </a:gridCol>
              </a:tblGrid>
              <a:tr h="3033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model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578924"/>
                  </a:ext>
                </a:extLst>
              </a:tr>
              <a:tr h="3209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Logistic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final cumulative number of confirmed cases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x-axis shift 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infection rate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3009752"/>
                  </a:ext>
                </a:extLst>
              </a:tr>
              <a:tr h="3209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Bertalanffy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final cumulative number of confirmed cases</a:t>
                      </a:r>
                      <a:endParaRPr lang="en-US" altLang="ko-KR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infection rate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infection rate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023781"/>
                  </a:ext>
                </a:extLst>
              </a:tr>
              <a:tr h="3209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Gompertz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final cumulative number of confirmed cases</a:t>
                      </a:r>
                      <a:endParaRPr lang="en-US" altLang="ko-KR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x-axis shift 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Infection rate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784777"/>
                  </a:ext>
                </a:extLst>
              </a:tr>
            </a:tbl>
          </a:graphicData>
        </a:graphic>
      </p:graphicFrame>
      <p:pic>
        <p:nvPicPr>
          <p:cNvPr id="6" name="그림 9">
            <a:extLst>
              <a:ext uri="{FF2B5EF4-FFF2-40B4-BE49-F238E27FC236}">
                <a16:creationId xmlns:a16="http://schemas.microsoft.com/office/drawing/2014/main" id="{23403598-F230-F142-A9F8-58887B7DA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249" y="3575886"/>
            <a:ext cx="620782" cy="270340"/>
          </a:xfrm>
          <a:prstGeom prst="rect">
            <a:avLst/>
          </a:prstGeom>
        </p:spPr>
      </p:pic>
      <p:pic>
        <p:nvPicPr>
          <p:cNvPr id="7" name="그림 12">
            <a:extLst>
              <a:ext uri="{FF2B5EF4-FFF2-40B4-BE49-F238E27FC236}">
                <a16:creationId xmlns:a16="http://schemas.microsoft.com/office/drawing/2014/main" id="{86CC6724-560C-BE42-8652-884381904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10" y="3932866"/>
            <a:ext cx="782459" cy="159685"/>
          </a:xfrm>
          <a:prstGeom prst="rect">
            <a:avLst/>
          </a:prstGeom>
        </p:spPr>
      </p:pic>
      <p:pic>
        <p:nvPicPr>
          <p:cNvPr id="8" name="그림 2">
            <a:extLst>
              <a:ext uri="{FF2B5EF4-FFF2-40B4-BE49-F238E27FC236}">
                <a16:creationId xmlns:a16="http://schemas.microsoft.com/office/drawing/2014/main" id="{988892C2-9648-5741-A2D9-E76C31787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691" y="4230289"/>
            <a:ext cx="541896" cy="208804"/>
          </a:xfrm>
          <a:prstGeom prst="rect">
            <a:avLst/>
          </a:prstGeom>
        </p:spPr>
      </p:pic>
      <p:sp>
        <p:nvSpPr>
          <p:cNvPr id="9" name="Google Shape;126;p19">
            <a:extLst>
              <a:ext uri="{FF2B5EF4-FFF2-40B4-BE49-F238E27FC236}">
                <a16:creationId xmlns:a16="http://schemas.microsoft.com/office/drawing/2014/main" id="{108EB0AA-D880-B246-8670-80F255C4F1B9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Introduction</a:t>
            </a:r>
            <a:endParaRPr lang="ko-KR" altLang="en-US" sz="1200" dirty="0"/>
          </a:p>
        </p:txBody>
      </p:sp>
      <p:sp>
        <p:nvSpPr>
          <p:cNvPr id="10" name="Google Shape;121;p18">
            <a:extLst>
              <a:ext uri="{FF2B5EF4-FFF2-40B4-BE49-F238E27FC236}">
                <a16:creationId xmlns:a16="http://schemas.microsoft.com/office/drawing/2014/main" id="{2924056D-112F-4E20-8443-06057455302D}"/>
              </a:ext>
            </a:extLst>
          </p:cNvPr>
          <p:cNvSpPr txBox="1"/>
          <p:nvPr/>
        </p:nvSpPr>
        <p:spPr>
          <a:xfrm>
            <a:off x="727650" y="1858508"/>
            <a:ext cx="6254397" cy="102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Growth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Curve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중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Logistic, </a:t>
            </a:r>
            <a:r>
              <a:rPr lang="en-US" altLang="ko-KR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Bertalanffy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altLang="ko-KR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Gompertz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Model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사용함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세 모형은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개의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parameter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가지고 있고 아래의 표의 의미를 담고 있음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0560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Introduction</a:t>
            </a:r>
            <a:endParaRPr lang="ko-KR" alt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A136EC-2B47-8042-BF03-E74264973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94" y="1148866"/>
            <a:ext cx="2383409" cy="1782393"/>
          </a:xfrm>
          <a:prstGeom prst="rect">
            <a:avLst/>
          </a:prstGeom>
        </p:spPr>
      </p:pic>
      <p:sp>
        <p:nvSpPr>
          <p:cNvPr id="3" name="Google Shape;120;p18">
            <a:extLst>
              <a:ext uri="{FF2B5EF4-FFF2-40B4-BE49-F238E27FC236}">
                <a16:creationId xmlns:a16="http://schemas.microsoft.com/office/drawing/2014/main" id="{CE28579F-A0F9-4F9E-A6B7-D31F0D1D19C5}"/>
              </a:ext>
            </a:extLst>
          </p:cNvPr>
          <p:cNvSpPr txBox="1">
            <a:spLocks/>
          </p:cNvSpPr>
          <p:nvPr/>
        </p:nvSpPr>
        <p:spPr>
          <a:xfrm>
            <a:off x="727650" y="1383449"/>
            <a:ext cx="3513274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Data</a:t>
            </a:r>
          </a:p>
        </p:txBody>
      </p:sp>
      <p:sp>
        <p:nvSpPr>
          <p:cNvPr id="6" name="Google Shape;121;p18">
            <a:extLst>
              <a:ext uri="{FF2B5EF4-FFF2-40B4-BE49-F238E27FC236}">
                <a16:creationId xmlns:a16="http://schemas.microsoft.com/office/drawing/2014/main" id="{6D0D7C1F-DA92-4F9D-A4A1-CB8AA55443D2}"/>
              </a:ext>
            </a:extLst>
          </p:cNvPr>
          <p:cNvSpPr txBox="1"/>
          <p:nvPr/>
        </p:nvSpPr>
        <p:spPr>
          <a:xfrm>
            <a:off x="727650" y="1863196"/>
            <a:ext cx="6254397" cy="213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100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1)   COVID-19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일일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확진자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데이터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- ECDC(European Centre for Disease Prevention and Control)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- </a:t>
            </a:r>
            <a:r>
              <a:rPr lang="en-US" altLang="ko-KR" sz="1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https://www.ecdc.europa.eu/en</a:t>
            </a:r>
            <a:endParaRPr lang="en-US" altLang="ko-KR" sz="1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1000"/>
              </a:spcBef>
            </a:pPr>
            <a:r>
              <a:rPr lang="en-US" altLang="ko-KR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2)</a:t>
            </a:r>
            <a:r>
              <a:rPr lang="ko-KR" altLang="en-US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  사회경제 지표 </a:t>
            </a:r>
            <a:r>
              <a:rPr lang="en-US" altLang="ko-KR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(Time-independent variable)</a:t>
            </a:r>
          </a:p>
          <a:p>
            <a:pPr>
              <a:spcBef>
                <a:spcPts val="1000"/>
              </a:spcBef>
            </a:pPr>
            <a:r>
              <a:rPr lang="en-US" altLang="ko-KR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   </a:t>
            </a: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- 2-1) </a:t>
            </a:r>
            <a:r>
              <a:rPr lang="ko-KR" altLang="en-US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통계청 </a:t>
            </a: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KOSTAT(</a:t>
            </a: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  <a:hlinkClick r:id="rId5"/>
              </a:rPr>
              <a:t>https://kostat.go.kr</a:t>
            </a: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)</a:t>
            </a:r>
          </a:p>
          <a:p>
            <a:pPr>
              <a:spcBef>
                <a:spcPts val="1000"/>
              </a:spcBef>
            </a:pP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    - 2-2) </a:t>
            </a:r>
            <a:r>
              <a:rPr lang="en-US" altLang="ko-KR" sz="1000" dirty="0" err="1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Ourworldindata</a:t>
            </a: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(</a:t>
            </a: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  <a:hlinkClick r:id="rId6"/>
              </a:rPr>
              <a:t>https://ourworldindata.org/</a:t>
            </a:r>
            <a:r>
              <a:rPr lang="en-US" altLang="ko-KR" sz="10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)</a:t>
            </a:r>
          </a:p>
          <a:p>
            <a:pPr>
              <a:spcBef>
                <a:spcPts val="1000"/>
              </a:spcBef>
            </a:pPr>
            <a:endParaRPr lang="en-US" altLang="ko-KR" sz="1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 startAt="2"/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 startAt="2"/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 startAt="2"/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 startAt="2"/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4A518A-E15B-47B5-8F02-84DDA5EF8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781" y="3281389"/>
            <a:ext cx="2906233" cy="142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83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Introduction</a:t>
            </a:r>
            <a:endParaRPr lang="ko-KR" altLang="en-US" sz="1200" dirty="0"/>
          </a:p>
        </p:txBody>
      </p:sp>
      <p:sp>
        <p:nvSpPr>
          <p:cNvPr id="14" name="Google Shape;121;p18">
            <a:extLst>
              <a:ext uri="{FF2B5EF4-FFF2-40B4-BE49-F238E27FC236}">
                <a16:creationId xmlns:a16="http://schemas.microsoft.com/office/drawing/2014/main" id="{98318584-6C4B-4C4F-9CB3-6A38E0101196}"/>
              </a:ext>
            </a:extLst>
          </p:cNvPr>
          <p:cNvSpPr txBox="1"/>
          <p:nvPr/>
        </p:nvSpPr>
        <p:spPr>
          <a:xfrm>
            <a:off x="727650" y="3123488"/>
            <a:ext cx="7453429" cy="15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COVID-19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장기화됨에 따라 일일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확진자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데이터를 여러 개의 구간으로 나누어 분석을 진행할 필요가 생김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Segmentation Algorithm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사용하여 여러 개의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로 나눔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나누어진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에 대해서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grow curve model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적용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sz="1200" dirty="0">
                <a:solidFill>
                  <a:schemeClr val="accent1"/>
                </a:solidFill>
              </a:rPr>
              <a:t>Time-independent </a:t>
            </a:r>
            <a:r>
              <a:rPr lang="ko-KR" altLang="en-US" sz="1200" dirty="0">
                <a:solidFill>
                  <a:schemeClr val="accent1"/>
                </a:solidFill>
              </a:rPr>
              <a:t>변수와 확진 추세 사이의 연관성 분석</a:t>
            </a:r>
            <a:r>
              <a:rPr lang="en-US" altLang="ko-KR" sz="1200" dirty="0">
                <a:solidFill>
                  <a:schemeClr val="accent1"/>
                </a:solidFill>
              </a:rPr>
              <a:t>.</a:t>
            </a:r>
            <a:endParaRPr lang="ko-KR" altLang="en-US" sz="1200" dirty="0">
              <a:solidFill>
                <a:schemeClr val="accent1"/>
              </a:solidFill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120;p18">
            <a:extLst>
              <a:ext uri="{FF2B5EF4-FFF2-40B4-BE49-F238E27FC236}">
                <a16:creationId xmlns:a16="http://schemas.microsoft.com/office/drawing/2014/main" id="{CE28579F-A0F9-4F9E-A6B7-D31F0D1D19C5}"/>
              </a:ext>
            </a:extLst>
          </p:cNvPr>
          <p:cNvSpPr txBox="1">
            <a:spLocks/>
          </p:cNvSpPr>
          <p:nvPr/>
        </p:nvSpPr>
        <p:spPr>
          <a:xfrm>
            <a:off x="727650" y="1383449"/>
            <a:ext cx="3513274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Analysis Plan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9A8690-9189-46E0-BDA9-D16637AE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449" y="2020012"/>
            <a:ext cx="4262950" cy="123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1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3571926" y="2292845"/>
            <a:ext cx="2000147" cy="55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2. Method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70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4" name="Google Shape;121;p18">
            <a:extLst>
              <a:ext uri="{FF2B5EF4-FFF2-40B4-BE49-F238E27FC236}">
                <a16:creationId xmlns:a16="http://schemas.microsoft.com/office/drawing/2014/main" id="{98318584-6C4B-4C4F-9CB3-6A38E0101196}"/>
              </a:ext>
            </a:extLst>
          </p:cNvPr>
          <p:cNvSpPr txBox="1"/>
          <p:nvPr/>
        </p:nvSpPr>
        <p:spPr>
          <a:xfrm>
            <a:off x="727650" y="2027599"/>
            <a:ext cx="7453429" cy="15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Growth Curve Model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적용하기 위해 각 국가마다 다른 분석기간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최대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개의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segmentation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설정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Long head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으로 인한 부적합 현상을 방지하고자 누적확진자가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 되는 날짜를 시작점으로 설정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 이상인 국가에 대해서는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번째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까지만 고려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id="3" name="Google Shape;120;p18">
            <a:extLst>
              <a:ext uri="{FF2B5EF4-FFF2-40B4-BE49-F238E27FC236}">
                <a16:creationId xmlns:a16="http://schemas.microsoft.com/office/drawing/2014/main" id="{CE28579F-A0F9-4F9E-A6B7-D31F0D1D19C5}"/>
              </a:ext>
            </a:extLst>
          </p:cNvPr>
          <p:cNvSpPr txBox="1">
            <a:spLocks/>
          </p:cNvSpPr>
          <p:nvPr/>
        </p:nvSpPr>
        <p:spPr>
          <a:xfrm>
            <a:off x="727650" y="1257811"/>
            <a:ext cx="3513274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0212731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</TotalTime>
  <Words>1398</Words>
  <Application>Microsoft Macintosh PowerPoint</Application>
  <PresentationFormat>화면 슬라이드 쇼(16:9)</PresentationFormat>
  <Paragraphs>293</Paragraphs>
  <Slides>37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Times New Roman</vt:lpstr>
      <vt:lpstr>Malgun Gothic</vt:lpstr>
      <vt:lpstr>Cambria Math</vt:lpstr>
      <vt:lpstr>Arial</vt:lpstr>
      <vt:lpstr>함초롬바탕</vt:lpstr>
      <vt:lpstr>Raleway</vt:lpstr>
      <vt:lpstr>Lato</vt:lpstr>
      <vt:lpstr>Streamline</vt:lpstr>
      <vt:lpstr>Summary-based Analysis by Segmented Growth Curve Model</vt:lpstr>
      <vt:lpstr>Contents</vt:lpstr>
      <vt:lpstr>1. Introduction</vt:lpstr>
      <vt:lpstr>Introduction</vt:lpstr>
      <vt:lpstr>Growth Curve Model</vt:lpstr>
      <vt:lpstr>Introduction</vt:lpstr>
      <vt:lpstr>Introduction</vt:lpstr>
      <vt:lpstr>2. Method</vt:lpstr>
      <vt:lpstr>Method</vt:lpstr>
      <vt:lpstr>Method</vt:lpstr>
      <vt:lpstr>Method</vt:lpstr>
      <vt:lpstr>Method</vt:lpstr>
      <vt:lpstr>Method</vt:lpstr>
      <vt:lpstr>Method</vt:lpstr>
      <vt:lpstr>Method</vt:lpstr>
      <vt:lpstr>Segmented Growth Curve - Simple Moving Average</vt:lpstr>
      <vt:lpstr>Segmented Growth Curve - Simple Moving Average</vt:lpstr>
      <vt:lpstr>Segmented Growth Curve – Logistic Model</vt:lpstr>
      <vt:lpstr>Segmented Growth Curve – Gompertz Model</vt:lpstr>
      <vt:lpstr>PowerPoint 프레젠테이션</vt:lpstr>
      <vt:lpstr>PowerPoint 프레젠테이션</vt:lpstr>
      <vt:lpstr>PowerPoint 프레젠테이션</vt:lpstr>
      <vt:lpstr>Segmented Growth Curve – Result</vt:lpstr>
      <vt:lpstr>Linear Regression</vt:lpstr>
      <vt:lpstr>PowerPoint 프레젠테이션</vt:lpstr>
      <vt:lpstr>Parameter Correlation Analysis -  Logistic Model in both Segments (log-scaled)</vt:lpstr>
      <vt:lpstr>PowerPoint 프레젠테이션</vt:lpstr>
      <vt:lpstr>Parameter Correlation Analysis -  Logistic vs Gompertz in the 1st Segment (log-scaled)</vt:lpstr>
      <vt:lpstr>Parameter Correlation Analysis -  Logistic vs Gompertz in the 2nd Segment  (log-scaled) </vt:lpstr>
      <vt:lpstr>Parameter Correlation Analysis - Interpretation of the parameters</vt:lpstr>
      <vt:lpstr>PowerPoint 프레젠테이션</vt:lpstr>
      <vt:lpstr>Parameter Correlation Analysis - Interpretation of the parameters</vt:lpstr>
      <vt:lpstr>Parameter Correlation Analysis - Interpretation of the parameters</vt:lpstr>
      <vt:lpstr>Parameter Correlation Analysis - Interpretation of the parameters</vt:lpstr>
      <vt:lpstr>Parameter Correlation Analysis - Interpretation of the parameters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전세계 신규 확진자 예측 및 정책의 영향 분석</dc:title>
  <cp:lastModifiedBy>Ko Yeonghyeon</cp:lastModifiedBy>
  <cp:revision>219</cp:revision>
  <dcterms:modified xsi:type="dcterms:W3CDTF">2021-03-28T08:12:08Z</dcterms:modified>
</cp:coreProperties>
</file>